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60" r:id="rId1"/>
  </p:sldMasterIdLst>
  <p:notesMasterIdLst>
    <p:notesMasterId r:id="rId3"/>
  </p:notesMasterIdLst>
  <p:handoutMasterIdLst>
    <p:handoutMasterId r:id="rId4"/>
  </p:handoutMasterIdLst>
  <p:sldIdLst>
    <p:sldId id="42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66CC"/>
    <a:srgbClr val="0099FF"/>
    <a:srgbClr val="0099CC"/>
    <a:srgbClr val="A0BBDC"/>
    <a:srgbClr val="009900"/>
    <a:srgbClr val="00FFFF"/>
    <a:srgbClr val="0000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3D0B9D4B-2205-4FE9-94D0-E4E0075D7127}" type="datetimeFigureOut">
              <a:rPr lang="ru-RU"/>
              <a:pPr>
                <a:defRPr/>
              </a:pPr>
              <a:t>14.07.2023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70BE25B5-424D-41E1-A7DB-0284C72350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418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5039D8A6-88A6-499B-AB1C-5EFA78FD009B}" type="datetimeFigureOut">
              <a:rPr lang="ru-RU"/>
              <a:pPr>
                <a:defRPr/>
              </a:pPr>
              <a:t>14.07.2023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EC42A078-58FA-49CA-ADEC-FFEB70DE43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3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BC46-C148-4537-BB4F-889338D2DFBF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BD29-0C1D-4450-A7A9-0C36710160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A1A55-2F65-4EF2-BA03-A7A69F7F4B5F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29CF-6530-485B-814D-B7DCE8BFDA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53E44-DE62-41F3-A076-B7689F9EE4E6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726E-AC62-4BC5-921D-5AC0AFFDB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69FBC-8E69-4475-A095-BA48F16BA3F1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4AC3-39E6-42E9-BD70-02680C6436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CAD0-E7E5-4017-8B1B-99B83CB04113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CCBE-16C4-4B51-B281-71657A5474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BE59F-0DAF-4755-B743-070C5A503AD7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1CE63-0D1A-4486-B681-497CAB10ED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A7B24-013D-4B40-8454-155D3FC0A0D5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385D-F272-4D19-8678-E64DE9DED8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24EF-7E36-443E-823C-A1A005606F48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8280-DCB8-4FEE-9EB2-A7EBD2D669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1DF9-BC65-475B-AD1D-1E111DAE302E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58271-3410-4FF2-8B39-B7DDD0B49B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21200-82E7-4899-834B-D2AAA4ABAEC1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69EC-79D9-4B6B-9A1F-D9939C3ECD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81694-23A8-482D-8796-737F41FAF2F0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F290-6BFC-43D8-859E-3B3E9DA41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A7266D-9992-4954-998D-12D20BE943E6}" type="datetime1">
              <a:rPr lang="ru-RU" smtClean="0"/>
              <a:t>14.07.2023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01B220-3FE1-4A86-A4D3-1010817D5A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1" r:id="rId1"/>
    <p:sldLayoutId id="2147484662" r:id="rId2"/>
    <p:sldLayoutId id="2147484663" r:id="rId3"/>
    <p:sldLayoutId id="2147484664" r:id="rId4"/>
    <p:sldLayoutId id="2147484665" r:id="rId5"/>
    <p:sldLayoutId id="2147484666" r:id="rId6"/>
    <p:sldLayoutId id="2147484667" r:id="rId7"/>
    <p:sldLayoutId id="2147484668" r:id="rId8"/>
    <p:sldLayoutId id="2147484669" r:id="rId9"/>
    <p:sldLayoutId id="2147484670" r:id="rId10"/>
    <p:sldLayoutId id="2147484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Информация об исполнении утвержденной инвестиционной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программы за 2022 год</a:t>
            </a:r>
            <a:endParaRPr lang="ru-RU" sz="2000" b="0" i="1" dirty="0">
              <a:latin typeface="+mn-lt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008956"/>
            <a:ext cx="813690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200" dirty="0" smtClean="0"/>
              <a:t>Приказом </a:t>
            </a:r>
            <a:r>
              <a:rPr lang="ru-RU" sz="1200" dirty="0"/>
              <a:t>Департамента Комитета по регулированию естественных монополий МНЭ РК по Карагандинской области от 04.09.2018г. №218-ОД ТОО «Главная распределительная </a:t>
            </a:r>
            <a:r>
              <a:rPr lang="ru-RU" sz="1200" dirty="0" err="1"/>
              <a:t>энергостанция</a:t>
            </a:r>
            <a:r>
              <a:rPr lang="ru-RU" sz="1200" dirty="0"/>
              <a:t> Топар» была утверждена инвестиционная программа на 2022 год </a:t>
            </a:r>
            <a:r>
              <a:rPr lang="ru-RU" sz="1200" dirty="0" smtClean="0"/>
              <a:t>по мероприятию </a:t>
            </a:r>
            <a:r>
              <a:rPr lang="ru-RU" sz="1200" dirty="0"/>
              <a:t>«Внедрение автоматической системы регулирования (АСР) параметров </a:t>
            </a:r>
            <a:r>
              <a:rPr lang="ru-RU" sz="1200" dirty="0" err="1"/>
              <a:t>котлоагрегата</a:t>
            </a:r>
            <a:r>
              <a:rPr lang="ru-RU" sz="1200" dirty="0"/>
              <a:t> типа ПК–10п-2 ГРЭС с установкой системы частотного привода на электродвигатели </a:t>
            </a:r>
            <a:r>
              <a:rPr lang="ru-RU" sz="1200" dirty="0" err="1"/>
              <a:t>пылепитателя</a:t>
            </a:r>
            <a:r>
              <a:rPr lang="ru-RU" sz="1200" dirty="0" smtClean="0"/>
              <a:t>» на </a:t>
            </a:r>
            <a:r>
              <a:rPr lang="ru-RU" sz="1200" dirty="0"/>
              <a:t>общую сумму 8 727,36 тыс. тенге без учета </a:t>
            </a:r>
            <a:r>
              <a:rPr lang="ru-RU" sz="1200" dirty="0" smtClean="0"/>
              <a:t>НДС. </a:t>
            </a:r>
          </a:p>
          <a:p>
            <a:r>
              <a:rPr lang="ru-RU" sz="1200" dirty="0" smtClean="0"/>
              <a:t>	Во </a:t>
            </a:r>
            <a:r>
              <a:rPr lang="ru-RU" sz="1200" dirty="0"/>
              <a:t>время проработки рынка со стороны подрядной организации на поставку автоматизированной системы было получено письмо (Исх.№01-1.9/1180 от 15.06.2022г) о возможности поставки шкафного оборудования не ранее чем через 38 недель (9месяцев), по причине разрыва логистических цепочек и политической ситуации в мире в целом. Проработка рынков сторонних поставщиков также не дала положительного результата по уменьшению срока поставки оборудования. С учетом также необходимости выполнения строительно-монтажных и пусконаладочных работ, реализация данного проекта заняла бы не менее 11 месяцев (ввод в эксплуатацию не раньше мая 2023 года). </a:t>
            </a:r>
          </a:p>
          <a:p>
            <a:r>
              <a:rPr lang="ru-RU" sz="1200" dirty="0" smtClean="0"/>
              <a:t>	Исходя </a:t>
            </a:r>
            <a:r>
              <a:rPr lang="ru-RU" sz="1200" dirty="0"/>
              <a:t>из вышеизложенного, ТОО «Главная распределительная </a:t>
            </a:r>
            <a:r>
              <a:rPr lang="ru-RU" sz="1200" dirty="0" err="1"/>
              <a:t>энергостанция</a:t>
            </a:r>
            <a:r>
              <a:rPr lang="ru-RU" sz="1200" dirty="0"/>
              <a:t> </a:t>
            </a:r>
            <a:r>
              <a:rPr lang="ru-RU" sz="1200" dirty="0" err="1"/>
              <a:t>Топар</a:t>
            </a:r>
            <a:r>
              <a:rPr lang="ru-RU" sz="1200" dirty="0"/>
              <a:t>», </a:t>
            </a:r>
            <a:r>
              <a:rPr lang="ru-RU" sz="1200" dirty="0" smtClean="0"/>
              <a:t>принимает решение: на </a:t>
            </a:r>
            <a:r>
              <a:rPr lang="ru-RU" sz="1200" dirty="0"/>
              <a:t>основании ст. 361 Параграфа 3 Главы 6 Правил формирования тарифов №90 от 19 ноября 2019 года, </a:t>
            </a:r>
            <a:r>
              <a:rPr lang="ru-RU" sz="1200" dirty="0" smtClean="0"/>
              <a:t>направить заявление в Департамент Комитета по регулированию естественных монополий по </a:t>
            </a:r>
            <a:r>
              <a:rPr lang="ru-RU" sz="1200" dirty="0" err="1" smtClean="0"/>
              <a:t>Карагандинкой</a:t>
            </a:r>
            <a:r>
              <a:rPr lang="ru-RU" sz="1200" dirty="0" smtClean="0"/>
              <a:t> области, </a:t>
            </a:r>
            <a:r>
              <a:rPr lang="ru-RU" sz="1200" dirty="0"/>
              <a:t>об изменении утвержденной инвестиционной программы без повышения тарифа на 2022 год.</a:t>
            </a:r>
          </a:p>
          <a:p>
            <a:r>
              <a:rPr lang="ru-RU" sz="1200" dirty="0" smtClean="0"/>
              <a:t>	По состоянию </a:t>
            </a:r>
            <a:r>
              <a:rPr lang="ru-RU" sz="1200" smtClean="0"/>
              <a:t>на </a:t>
            </a:r>
            <a:r>
              <a:rPr lang="ru-RU" sz="1200" smtClean="0"/>
              <a:t>30.09.2022 </a:t>
            </a:r>
            <a:r>
              <a:rPr lang="ru-RU" sz="1200" dirty="0" smtClean="0"/>
              <a:t>года готовится пакет документов для подачи заявления о корректировке инвестиционной программы на 2022 год,  в скорректированной </a:t>
            </a:r>
            <a:r>
              <a:rPr lang="ru-RU" sz="1200" dirty="0" err="1" smtClean="0"/>
              <a:t>инвест.программе</a:t>
            </a:r>
            <a:r>
              <a:rPr lang="ru-RU" sz="1200" dirty="0" smtClean="0"/>
              <a:t> планируется </a:t>
            </a:r>
            <a:r>
              <a:rPr lang="ru-RU" sz="1200" dirty="0"/>
              <a:t>приобретение </a:t>
            </a:r>
            <a:r>
              <a:rPr lang="ru-RU" sz="1200" dirty="0" smtClean="0"/>
              <a:t>оборудования -  </a:t>
            </a:r>
            <a:r>
              <a:rPr lang="ru-RU" sz="1200" dirty="0"/>
              <a:t>АГРЕГАТ НАСОСНЫЙ 1Д630-90 250КВТ 1500ОБ/МИН для котельного цеха ТОО «Главная распределительная </a:t>
            </a:r>
            <a:r>
              <a:rPr lang="ru-RU" sz="1200" dirty="0" err="1"/>
              <a:t>энергостанция</a:t>
            </a:r>
            <a:r>
              <a:rPr lang="ru-RU" sz="1200" dirty="0"/>
              <a:t> </a:t>
            </a:r>
            <a:r>
              <a:rPr lang="ru-RU" sz="1200" dirty="0" err="1"/>
              <a:t>Топар</a:t>
            </a:r>
            <a:r>
              <a:rPr lang="ru-RU" sz="1200" dirty="0" smtClean="0"/>
              <a:t>. Необходимость поставки данного оборудования обусловлена имеющимся риском </a:t>
            </a:r>
            <a:r>
              <a:rPr lang="ru-RU" sz="1200" dirty="0"/>
              <a:t>возникновения аварийной ситуации на </a:t>
            </a:r>
            <a:r>
              <a:rPr lang="ru-RU" sz="1200" dirty="0" smtClean="0"/>
              <a:t>предприятии в результате выхода из строя орошающего насоса №4, который находится в неудовлетворительном состоянии.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4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26125</TotalTime>
  <Words>10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ЗА 9 МЕСЯЦЕВ  ДЭС</dc:title>
  <dc:creator>Your User Name</dc:creator>
  <cp:lastModifiedBy>Алмагуль Нургалиева</cp:lastModifiedBy>
  <cp:revision>1202</cp:revision>
  <dcterms:created xsi:type="dcterms:W3CDTF">2009-10-06T11:47:54Z</dcterms:created>
  <dcterms:modified xsi:type="dcterms:W3CDTF">2023-07-14T06:11:06Z</dcterms:modified>
</cp:coreProperties>
</file>