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60" r:id="rId1"/>
  </p:sldMasterIdLst>
  <p:notesMasterIdLst>
    <p:notesMasterId r:id="rId19"/>
  </p:notesMasterIdLst>
  <p:handoutMasterIdLst>
    <p:handoutMasterId r:id="rId20"/>
  </p:handoutMasterIdLst>
  <p:sldIdLst>
    <p:sldId id="420" r:id="rId2"/>
    <p:sldId id="441" r:id="rId3"/>
    <p:sldId id="424" r:id="rId4"/>
    <p:sldId id="388" r:id="rId5"/>
    <p:sldId id="427" r:id="rId6"/>
    <p:sldId id="426" r:id="rId7"/>
    <p:sldId id="413" r:id="rId8"/>
    <p:sldId id="419" r:id="rId9"/>
    <p:sldId id="428" r:id="rId10"/>
    <p:sldId id="429" r:id="rId11"/>
    <p:sldId id="430" r:id="rId12"/>
    <p:sldId id="431" r:id="rId13"/>
    <p:sldId id="432" r:id="rId14"/>
    <p:sldId id="435" r:id="rId15"/>
    <p:sldId id="442" r:id="rId16"/>
    <p:sldId id="443" r:id="rId17"/>
    <p:sldId id="38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99FF"/>
    <a:srgbClr val="0099CC"/>
    <a:srgbClr val="A0BBDC"/>
    <a:srgbClr val="009900"/>
    <a:srgbClr val="00FFFF"/>
    <a:srgbClr val="0000FF"/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147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3D0B9D4B-2205-4FE9-94D0-E4E0075D7127}" type="datetimeFigureOut">
              <a:rPr lang="ru-RU"/>
              <a:pPr>
                <a:defRPr/>
              </a:pPr>
              <a:t>31.07.2023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effectLst/>
                <a:latin typeface="+mn-lt"/>
              </a:defRPr>
            </a:lvl1pPr>
          </a:lstStyle>
          <a:p>
            <a:pPr>
              <a:defRPr/>
            </a:pPr>
            <a:fld id="{70BE25B5-424D-41E1-A7DB-0284C72350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418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5039D8A6-88A6-499B-AB1C-5EFA78FD009B}" type="datetimeFigureOut">
              <a:rPr lang="ru-RU"/>
              <a:pPr>
                <a:defRPr/>
              </a:pPr>
              <a:t>31.07.2023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pPr>
              <a:defRPr/>
            </a:pPr>
            <a:fld id="{EC42A078-58FA-49CA-ADEC-FFEB70DE4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6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9D81A-260A-451B-9CC7-2141AB16D1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5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BC46-C148-4537-BB4F-889338D2DFBF}" type="datetime1">
              <a:rPr lang="ru-RU" smtClean="0"/>
              <a:t>31.07.2023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BD29-0C1D-4450-A7A9-0C3671016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1A55-2F65-4EF2-BA03-A7A69F7F4B5F}" type="datetime1">
              <a:rPr lang="ru-RU" smtClean="0"/>
              <a:t>31.07.2023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229CF-6530-485B-814D-B7DCE8BFD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53E44-DE62-41F3-A076-B7689F9EE4E6}" type="datetime1">
              <a:rPr lang="ru-RU" smtClean="0"/>
              <a:t>31.07.2023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4726E-AC62-4BC5-921D-5AC0AFFDB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29A6-BF09-4210-A43C-DC3770B512A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6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69FBC-8E69-4475-A095-BA48F16BA3F1}" type="datetime1">
              <a:rPr lang="ru-RU" smtClean="0"/>
              <a:t>31.07.2023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4AC3-39E6-42E9-BD70-02680C6436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ECAD0-E7E5-4017-8B1B-99B83CB04113}" type="datetime1">
              <a:rPr lang="ru-RU" smtClean="0"/>
              <a:t>31.07.2023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CCBE-16C4-4B51-B281-71657A5474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E59F-0DAF-4755-B743-070C5A503AD7}" type="datetime1">
              <a:rPr lang="ru-RU" smtClean="0"/>
              <a:t>31.07.2023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CE63-0D1A-4486-B681-497CAB10ED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7B24-013D-4B40-8454-155D3FC0A0D5}" type="datetime1">
              <a:rPr lang="ru-RU" smtClean="0"/>
              <a:t>31.07.2023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385D-F272-4D19-8678-E64DE9DED8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24EF-7E36-443E-823C-A1A005606F48}" type="datetime1">
              <a:rPr lang="ru-RU" smtClean="0"/>
              <a:t>31.07.2023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8280-DCB8-4FEE-9EB2-A7EBD2D66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1DF9-BC65-475B-AD1D-1E111DAE302E}" type="datetime1">
              <a:rPr lang="ru-RU" smtClean="0"/>
              <a:t>31.07.2023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8271-3410-4FF2-8B39-B7DDD0B49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1200-82E7-4899-834B-D2AAA4ABAEC1}" type="datetime1">
              <a:rPr lang="ru-RU" smtClean="0"/>
              <a:t>31.07.2023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9EC-79D9-4B6B-9A1F-D9939C3EC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1694-23A8-482D-8796-737F41FAF2F0}" type="datetime1">
              <a:rPr lang="ru-RU" smtClean="0"/>
              <a:t>31.07.2023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F290-6BFC-43D8-859E-3B3E9DA41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A7266D-9992-4954-998D-12D20BE943E6}" type="datetime1">
              <a:rPr lang="ru-RU" smtClean="0"/>
              <a:t>31.07.2023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01B220-3FE1-4A86-A4D3-1010817D5A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  <p:sldLayoutId id="2147484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62;&#1058;&#1042;&#1069;&#1057;-&#1082;%20&#1087;&#1088;&#1077;&#1079;&#1077;&#1085;&#1090;&#1072;&#1094;&#1080;&#1080;-1%20&#1087;&#1086;&#1083;&#1091;&#1075;%202022&#1075;.xlsx!&#1082;&#1072;&#1085;!%5b&#1062;&#1058;&#1042;&#1069;&#1057;-&#1082;%20&#1087;&#1088;&#1077;&#1079;&#1077;&#1085;&#1090;&#1072;&#1094;&#1080;&#1080;-1%20&#1087;&#1086;&#1083;&#1091;&#1075;%202022&#1075;.xlsx%5d&#1082;&#1072;&#1085;%20&#1044;&#1080;&#1072;&#1075;&#1088;&#1072;&#1084;&#1084;&#1072;%201" TargetMode="External"/><Relationship Id="rId5" Type="http://schemas.openxmlformats.org/officeDocument/2006/relationships/image" Target="../media/image12.emf"/><Relationship Id="rId4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62;&#1058;&#1042;&#1069;&#1057;-&#1082;%20&#1087;&#1088;&#1077;&#1079;&#1077;&#1085;&#1090;&#1072;&#1094;&#1080;&#1080;-1%20&#1087;&#1086;&#1083;&#1091;&#1075;%202022&#1075;.xlsx!&#1082;&#1072;&#1085;!R3C1:R8C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62;&#1058;&#1042;&#1069;&#1057;-&#1082;%20&#1087;&#1088;&#1077;&#1079;&#1077;&#1085;&#1090;&#1072;&#1094;&#1080;&#1080;-1%20&#1087;&#1086;&#1083;&#1091;&#1075;%202022&#1075;.xlsx!&#1062;&#1058;&#1042;&#1069;&#1057;-&#1082;&#1072;&#1085;&#1072;&#1083;!R9C1:R24C8" TargetMode="External"/><Relationship Id="rId4" Type="http://schemas.openxmlformats.org/officeDocument/2006/relationships/image" Target="cid:image001.png@01D3ABD2.8052D3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62;&#1058;&#1042;&#1069;&#1057;-&#1082;%20&#1087;&#1088;&#1077;&#1079;&#1077;&#1085;&#1090;&#1072;&#1094;&#1080;&#1080;-1%20&#1087;&#1086;&#1083;&#1091;&#1075;%202022&#1075;.xlsx!&#1062;&#1058;&#1042;&#1069;&#1057;-&#1082;&#1072;&#1085;&#1072;&#1083;!R25C1:R50C8" TargetMode="External"/><Relationship Id="rId4" Type="http://schemas.openxmlformats.org/officeDocument/2006/relationships/image" Target="cid:image001.png@01D3ABD2.8052D3B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emf"/><Relationship Id="rId5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62;&#1058;&#1042;&#1069;&#1057;-&#1082;%20&#1087;&#1088;&#1077;&#1079;&#1077;&#1085;&#1090;&#1072;&#1094;&#1080;&#1080;-1%20&#1087;&#1086;&#1083;&#1091;&#1075;%202022&#1075;.xlsx!&#1062;&#1058;&#1042;&#1069;&#1057;-&#1082;&#1072;&#1085;&#1072;&#1083;!R51C1:R65C8" TargetMode="External"/><Relationship Id="rId4" Type="http://schemas.openxmlformats.org/officeDocument/2006/relationships/image" Target="cid:image001.png@01D3ABD2.8052D3B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62;&#1058;&#1042;&#1069;&#1057;-&#1082;%20&#1087;&#1088;&#1077;&#1079;&#1077;&#1085;&#1090;&#1072;&#1094;&#1080;&#1080;-1%20&#1087;&#1086;&#1083;&#1091;&#1075;%202022&#1075;.xlsx!&#1086;&#1090;&#1074;&#1086;&#1076;%20&#1089;&#1090;&#1086;&#1095;&#1085;&#1099;&#1093;%20&#1074;&#1086;&#1076;!R8C1:R13C7" TargetMode="External"/><Relationship Id="rId4" Type="http://schemas.openxmlformats.org/officeDocument/2006/relationships/image" Target="cid:image001.png@01D3ABD2.8052D3B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4;&#1090;&#1095;&#1077;&#1090;%20&#1086;&#1073;%20&#1080;&#1089;&#1087;%20&#1048;&#1055;-%20&#1092;2.&#1087;&#1088;&#1080;&#1083;5(1%20&#1087;&#1086;&#1083;&#1091;&#1075;2023).xls!&#1043;&#1056;&#1069;&#1057;(&#1062;&#1058;&#1042;&#1069;&#1057;)!R10C1:R14C15" TargetMode="External"/><Relationship Id="rId4" Type="http://schemas.openxmlformats.org/officeDocument/2006/relationships/image" Target="cid:image001.png@01D3ABD2.8052D3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emf"/><Relationship Id="rId5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44;&#1041;%20&#1079;&#1072;&#1076;&#1086;&#1083;&#1078;&#1077;&#1085;&#1085;&#1086;&#1089;&#1090;&#1100;%20&#1085;&#1072;%2001.07.2023&#1075;.xlsx!&#1094;&#1090;&#1074;&#1101;&#1089;!R3C1:R9C6" TargetMode="External"/><Relationship Id="rId4" Type="http://schemas.openxmlformats.org/officeDocument/2006/relationships/image" Target="cid:image001.png@01D3ABD2.8052D3B0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png@01D3ABD2.8052D3B0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1.png@01D3ABD2.8052D3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10.24.57.50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62;&#1058;&#1042;&#1069;&#1057;-&#1082;%20&#1087;&#1088;&#1077;&#1079;&#1077;&#1085;&#1090;&#1072;&#1094;&#1080;&#1080;-1%20&#1087;&#1086;&#1083;&#1091;&#1075;%202022&#1075;.xlsx!&#1090;&#1101;!R3C1:R9C5" TargetMode="External"/><Relationship Id="rId5" Type="http://schemas.openxmlformats.org/officeDocument/2006/relationships/image" Target="../media/image5.emf"/><Relationship Id="rId4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62;&#1058;&#1042;&#1069;&#1057;-&#1082;%20&#1087;&#1088;&#1077;&#1079;&#1077;&#1085;&#1090;&#1072;&#1094;&#1080;&#1080;-1%20&#1087;&#1086;&#1083;&#1091;&#1075;%202022&#1075;.xlsx!&#1090;&#1101;!%5b&#1062;&#1058;&#1042;&#1069;&#1057;-&#1082;%20&#1087;&#1088;&#1077;&#1079;&#1077;&#1085;&#1090;&#1072;&#1094;&#1080;&#1080;-1%20&#1087;&#1086;&#1083;&#1091;&#1075;%202022&#1075;.xlsx%5d&#1090;&#1101;%20&#1044;&#1080;&#1072;&#1075;&#1088;&#1072;&#1084;&#1084;&#1072;%20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62;&#1058;&#1042;&#1069;&#1057;-&#1082;%20&#1087;&#1088;&#1077;&#1079;&#1077;&#1085;&#1090;&#1072;&#1094;&#1080;&#1080;-1%20&#1087;&#1086;&#1083;&#1091;&#1075;%202022&#1075;.xlsx!&#1062;&#1058;&#1042;&#1069;&#1057;-&#1090;&#1077;&#1087;&#1083;&#1086;!R9C1:R25C8" TargetMode="External"/><Relationship Id="rId4" Type="http://schemas.openxmlformats.org/officeDocument/2006/relationships/image" Target="cid:image001.png@01D3ABD2.8052D3B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62;&#1058;&#1042;&#1069;&#1057;-&#1082;%20&#1087;&#1088;&#1077;&#1079;&#1077;&#1085;&#1090;&#1072;&#1094;&#1080;&#1080;-1%20&#1087;&#1086;&#1083;&#1091;&#1075;%202022&#1075;.xlsx!&#1062;&#1058;&#1042;&#1069;&#1057;-&#1090;&#1077;&#1087;&#1083;&#1086;!R26C1:R41C8" TargetMode="External"/><Relationship Id="rId4" Type="http://schemas.openxmlformats.org/officeDocument/2006/relationships/image" Target="cid:image001.png@01D3ABD2.8052D3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62;&#1058;&#1042;&#1069;&#1057;-&#1082;%20&#1087;&#1088;&#1077;&#1079;&#1077;&#1085;&#1090;&#1072;&#1094;&#1080;&#1080;-1%20&#1087;&#1086;&#1083;&#1091;&#1075;%202022&#1075;.xlsx!&#1062;&#1058;&#1042;&#1069;&#1057;-&#1090;&#1077;&#1087;&#1083;&#1086;!R46C1:R72C8" TargetMode="External"/><Relationship Id="rId4" Type="http://schemas.openxmlformats.org/officeDocument/2006/relationships/image" Target="cid:image001.png@01D3ABD2.8052D3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.xml"/><Relationship Id="rId6" Type="http://schemas.openxmlformats.org/officeDocument/2006/relationships/oleObject" Target="file:///\\Kargresfs01\&#1086;&#1073;&#1084;&#1077;&#1085;&#1085;&#1080;&#1082;%20&#1087;&#1101;&#1086;%202\!!!%20&#1058;&#1040;&#1056;&#1048;&#1060;&#1053;&#1040;&#1071;%20&#1043;&#1056;&#1059;&#1055;&#1055;&#1040;\&#1086;&#1073;&#1084;&#1077;&#1085;&#1085;&#1080;&#1082;%20&#1043;&#1058;&#1048;\&#1044;&#1050;&#1056;&#1045;&#1052;\&#1054;&#1058;&#1063;&#1045;&#1058;&#1067;%202023\1%20&#1055;&#1054;&#1051;&#1059;&#1043;&#1054;&#1044;&#1048;&#1045;%202023&#1075;\&#1055;&#1088;&#1077;&#1079;&#1077;&#1085;&#1090;&#1072;&#1094;&#1080;&#1080;%20&#1082;%20&#1086;&#1090;&#1095;&#1077;&#1090;&#1091;-1%20&#1087;&#1086;&#1083;&#1091;&#1075;-2023&#1075;\&#1062;&#1058;&#1042;&#1069;&#1057;-&#1082;%20&#1087;&#1088;&#1077;&#1079;&#1077;&#1085;&#1090;&#1072;&#1094;&#1080;&#1080;-1%20&#1087;&#1086;&#1083;&#1091;&#1075;%202022&#1075;.xlsx!&#1055;&#1077;&#1088;&#1077;&#1076;&#1072;&#1095;&#1072;%20&#1090;&#1101;!R7C1:R22C7" TargetMode="External"/><Relationship Id="rId5" Type="http://schemas.openxmlformats.org/officeDocument/2006/relationships/image" Target="cid:image001.png@01D3ABD2.8052D3B0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cid:image001.png@01D3ABD2.8052D3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51521" y="286320"/>
            <a:ext cx="8748464" cy="3142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defRPr/>
            </a:pPr>
            <a:r>
              <a:rPr lang="ru-RU" sz="55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ЦТВЭС </a:t>
            </a:r>
          </a:p>
          <a:p>
            <a:pPr algn="ctr">
              <a:defRPr/>
            </a:pPr>
            <a:r>
              <a:rPr lang="ru-RU" sz="4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ТОО «Главная распределительная энергостанция Топар»</a:t>
            </a:r>
            <a:endParaRPr lang="ru-RU" sz="4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3305" y="2770441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srgbClr val="002060"/>
                </a:solidFill>
                <a:cs typeface="Arial" pitchFamily="34" charset="0"/>
              </a:rPr>
              <a:t>Отчет о деятельности по предоставлению регулируемых </a:t>
            </a:r>
            <a:r>
              <a:rPr lang="ru-RU" sz="3200" i="1" dirty="0" smtClean="0">
                <a:solidFill>
                  <a:srgbClr val="002060"/>
                </a:solidFill>
                <a:cs typeface="Arial" pitchFamily="34" charset="0"/>
              </a:rPr>
              <a:t>услуг</a:t>
            </a:r>
          </a:p>
          <a:p>
            <a:pPr algn="ctr">
              <a:defRPr/>
            </a:pPr>
            <a:r>
              <a:rPr lang="ru-RU" sz="3200" i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3200" i="1" dirty="0">
                <a:solidFill>
                  <a:srgbClr val="002060"/>
                </a:solidFill>
                <a:cs typeface="Arial" pitchFamily="34" charset="0"/>
              </a:rPr>
              <a:t>за 1 полугодие 2023г</a:t>
            </a:r>
          </a:p>
        </p:txBody>
      </p:sp>
    </p:spTree>
    <p:extLst>
      <p:ext uri="{BB962C8B-B14F-4D97-AF65-F5344CB8AC3E}">
        <p14:creationId xmlns:p14="http://schemas.microsoft.com/office/powerpoint/2010/main" val="36300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2724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Информация об объемах оказанных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услуг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по отводу и (или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очистке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сточных вод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ЦТВЭС ТОО ГРЭС п.Топар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9467"/>
            <a:ext cx="1298561" cy="652329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891128"/>
              </p:ext>
            </p:extLst>
          </p:nvPr>
        </p:nvGraphicFramePr>
        <p:xfrm>
          <a:off x="323528" y="1093416"/>
          <a:ext cx="8363272" cy="195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Лист" r:id="rId4" imgW="7038986" imgH="1647984" progId="Excel.Sheet.12">
                  <p:link updateAutomatic="1"/>
                </p:oleObj>
              </mc:Choice>
              <mc:Fallback>
                <p:oleObj name="Лист" r:id="rId4" imgW="7038986" imgH="164798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093416"/>
                        <a:ext cx="8363272" cy="1957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630683"/>
              </p:ext>
            </p:extLst>
          </p:nvPr>
        </p:nvGraphicFramePr>
        <p:xfrm>
          <a:off x="2483768" y="3310687"/>
          <a:ext cx="4675187" cy="336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Лист" r:id="rId6" imgW="4675669" imgH="3365041" progId="Excel.Sheet.12">
                  <p:link updateAutomatic="1"/>
                </p:oleObj>
              </mc:Choice>
              <mc:Fallback>
                <p:oleObj name="Лист" r:id="rId6" imgW="4675669" imgH="336504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3768" y="3310687"/>
                        <a:ext cx="4675187" cy="336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22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отводу и (или) очистке сточных вод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п.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за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полугодие  202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31324"/>
              </p:ext>
            </p:extLst>
          </p:nvPr>
        </p:nvGraphicFramePr>
        <p:xfrm>
          <a:off x="4860032" y="11997951"/>
          <a:ext cx="3826768" cy="16486584"/>
        </p:xfrm>
        <a:graphic>
          <a:graphicData uri="http://schemas.openxmlformats.org/drawingml/2006/table">
            <a:tbl>
              <a:tblPr/>
              <a:tblGrid>
                <a:gridCol w="134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13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№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показателей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Единица измерения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Предусмотрено в утвержденной тарифной смете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Фактически сложившиеся показатели тарифной сметы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Отклонение в процентах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Причины отклонения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Затраты на производство товаров и предоставление услуг, всего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28 639,81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81 161,36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183%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Материальные затраты  всего,  в том числе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635,52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 608,41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-4%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сырье и материалы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142,00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452,69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219%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Arial" panose="020B0604020202020204" pitchFamily="34" charset="0"/>
                        </a:rPr>
                        <a:t> При утверждении тарифной сметы часть затрат снижена уполномоченным органом.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1.2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ГСМ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493,52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   155,72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-68%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Arial" panose="020B0604020202020204" pitchFamily="34" charset="0"/>
                        </a:rPr>
                        <a:t> Отклонение связано с временным фактором (в утвержденной тарифной смете отражены затраты за год, данные по факту отражены за период 6 месяцев)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Затраты на оплату труда всего, в том числе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19 376,86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            70 981,81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266%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>
                          <a:effectLst/>
                          <a:latin typeface="Arial" panose="020B0604020202020204" pitchFamily="34" charset="0"/>
                        </a:rPr>
                        <a:t> Превышение за счет того, что при утверждении тарифной сметы уполномоченным органом в расчет была принята средняя зар/плата ниже фактической </a:t>
                      </a:r>
                      <a:br>
                        <a:rPr lang="ru-RU" sz="1100" b="0" i="1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100" b="0" i="1" u="none" strike="noStrike">
                          <a:effectLst/>
                          <a:latin typeface="Arial" panose="020B0604020202020204" pitchFamily="34" charset="0"/>
                        </a:rPr>
                        <a:t>(т/с - 48568 тг/мес; факт - 185745,95 тг/мес)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заработная плата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16 901,66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64 639,59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282%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2.2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социальный налог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1 605,66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5 432,06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238%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ОППВ 5%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869,54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910,16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459,90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   615,80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  <a:latin typeface="Arial" panose="020B0604020202020204" pitchFamily="34" charset="0"/>
                        </a:rPr>
                        <a:t> Отклонение связано с временным фактором (в утвержденной тарифной смете отражены затраты за год, данные по факту отражены за период 6 месяцев)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Ремонт, всего в том числе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3 932,44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3 356,63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-15%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текущий (планово-предупредительный) и капитальный ремонты,, не приводящие к росту стоимости основных средств,   выполняемые хозяйственным способом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3 932,44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3 356,63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</a:rPr>
                        <a:t>-15%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Прочие затраты  всего, в том числе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4 235,08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              5 598,72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85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5.1.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медицинские услуги</a:t>
                      </a:r>
                    </a:p>
                  </a:txBody>
                  <a:tcPr marL="57864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.-//-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690,60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                 487,29   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-29%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1" u="none" strike="noStrike" dirty="0">
                          <a:effectLst/>
                          <a:latin typeface="Arial" panose="020B0604020202020204" pitchFamily="34" charset="0"/>
                        </a:rPr>
                        <a:t> Отклонение связано с временным фактором (в утвержденной тарифной смете отражены затраты за год, данные по факту отражены за период 6 месяцев) </a:t>
                      </a:r>
                    </a:p>
                  </a:txBody>
                  <a:tcPr marL="4822" marR="4822" marT="48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294429"/>
              </p:ext>
            </p:extLst>
          </p:nvPr>
        </p:nvGraphicFramePr>
        <p:xfrm>
          <a:off x="179512" y="980728"/>
          <a:ext cx="8811420" cy="4968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Лист" r:id="rId5" imgW="16240157" imgH="8363090" progId="Excel.Sheet.12">
                  <p:link updateAutomatic="1"/>
                </p:oleObj>
              </mc:Choice>
              <mc:Fallback>
                <p:oleObj name="Лист" r:id="rId5" imgW="16240157" imgH="83630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980728"/>
                        <a:ext cx="8811420" cy="4968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91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отводу и (или) очистке сточных вод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ГРЭС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п.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за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1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полугодие 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860730"/>
              </p:ext>
            </p:extLst>
          </p:nvPr>
        </p:nvGraphicFramePr>
        <p:xfrm>
          <a:off x="295339" y="1006472"/>
          <a:ext cx="8640960" cy="5381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Лист" r:id="rId5" imgW="16240157" imgH="11134731" progId="Excel.Sheet.12">
                  <p:link updateAutomatic="1"/>
                </p:oleObj>
              </mc:Choice>
              <mc:Fallback>
                <p:oleObj name="Лист" r:id="rId5" imgW="16240157" imgH="1113473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5339" y="1006472"/>
                        <a:ext cx="8640960" cy="5381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8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отводу и (или) очистке сточных вод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ГРЭС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п. </a:t>
            </a:r>
            <a:r>
              <a:rPr lang="ru-RU" sz="1800" i="1" dirty="0" err="1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 за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1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полугодие 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944118"/>
              </p:ext>
            </p:extLst>
          </p:nvPr>
        </p:nvGraphicFramePr>
        <p:xfrm>
          <a:off x="179511" y="1052736"/>
          <a:ext cx="8736631" cy="508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Лист" r:id="rId5" imgW="16240157" imgH="9448902" progId="Excel.Sheet.12">
                  <p:link updateAutomatic="1"/>
                </p:oleObj>
              </mc:Choice>
              <mc:Fallback>
                <p:oleObj name="Лист" r:id="rId5" imgW="16240157" imgH="94489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1" y="1052736"/>
                        <a:ext cx="8736631" cy="50827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5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33698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</a:t>
            </a:r>
            <a:r>
              <a:rPr lang="ru-RU" sz="2000" i="1" dirty="0">
                <a:latin typeface="+mn-lt"/>
                <a:cs typeface="Times New Roman" pitchFamily="18" charset="0"/>
              </a:rPr>
              <a:t>достижении показателей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качества 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эффективности </a:t>
            </a:r>
            <a:r>
              <a:rPr lang="ru-RU" sz="2000" i="1" dirty="0">
                <a:latin typeface="+mn-lt"/>
                <a:cs typeface="Times New Roman" pitchFamily="18" charset="0"/>
              </a:rPr>
              <a:t>деятельности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ЦТВЭС ТОО ГРЭС п. </a:t>
            </a:r>
            <a:r>
              <a:rPr lang="ru-RU" sz="2000" i="1" dirty="0" err="1" smtClean="0">
                <a:latin typeface="+mn-lt"/>
                <a:cs typeface="Times New Roman" pitchFamily="18" charset="0"/>
              </a:rPr>
              <a:t>Топар</a:t>
            </a:r>
            <a:endParaRPr lang="ru-RU" sz="2000" i="1" dirty="0" smtClean="0">
              <a:latin typeface="+mn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>
                <a:latin typeface="+mn-lt"/>
                <a:cs typeface="Times New Roman" pitchFamily="18" charset="0"/>
              </a:rPr>
              <a:t>за 1 полугодие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202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3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000" i="1" dirty="0">
                <a:latin typeface="+mn-lt"/>
                <a:cs typeface="Times New Roman" pitchFamily="18" charset="0"/>
              </a:rPr>
              <a:t>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191076"/>
              </p:ext>
            </p:extLst>
          </p:nvPr>
        </p:nvGraphicFramePr>
        <p:xfrm>
          <a:off x="251520" y="1124744"/>
          <a:ext cx="8435280" cy="3905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Лист" r:id="rId5" imgW="12858772" imgH="5953042" progId="Excel.Sheet.12">
                  <p:link updateAutomatic="1"/>
                </p:oleObj>
              </mc:Choice>
              <mc:Fallback>
                <p:oleObj name="Лист" r:id="rId5" imgW="12858772" imgH="59530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1124744"/>
                        <a:ext cx="8435280" cy="3905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5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54318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Отчет об исполнении инвестиционной программы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ЦТВЭС </a:t>
            </a:r>
            <a:r>
              <a:rPr lang="ru-RU" sz="1700" i="1" dirty="0">
                <a:latin typeface="Arial" pitchFamily="34" charset="0"/>
                <a:cs typeface="Arial" pitchFamily="34" charset="0"/>
              </a:rPr>
              <a:t>ТОО ГРЭС п. </a:t>
            </a:r>
            <a:r>
              <a:rPr lang="ru-RU" sz="1700" i="1" dirty="0" err="1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7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за 1 полугодие 202</a:t>
            </a:r>
            <a:r>
              <a:rPr lang="en-US" sz="1700" i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700" i="1" dirty="0" smtClean="0">
                <a:latin typeface="Arial" pitchFamily="34" charset="0"/>
                <a:cs typeface="Arial" pitchFamily="34" charset="0"/>
              </a:rPr>
              <a:t> г: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58316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558" y="3573489"/>
            <a:ext cx="845024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целью инвестиционной программы ЦТВЭС по передаче, распределению и снабжению тепловой энергией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бесперебойная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работа теплосетей, снижение расходов на устранение утечек 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тепла, что позволит улучшить качество и надежность оказания регулируемых услуг.</a:t>
            </a:r>
          </a:p>
          <a:p>
            <a:pPr algn="just"/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Суммы амортизации и  прибыли, учтенные в действующей тарифной смете на услуги по отводу и очистке сточных вод,  используются для приобретения оборудования, необходимого для выполнения ремонтных работ по участкам трубопроводов  сетей канализации.  </a:t>
            </a:r>
          </a:p>
          <a:p>
            <a:pPr algn="just"/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algn="just"/>
            <a:r>
              <a:rPr lang="ru-RU" sz="1700" i="1" dirty="0" smtClean="0">
                <a:latin typeface="Arial" pitchFamily="34" charset="0"/>
                <a:cs typeface="Arial" pitchFamily="34" charset="0"/>
              </a:rPr>
              <a:t>Перспективы </a:t>
            </a:r>
            <a:r>
              <a:rPr lang="ru-RU" sz="1700" i="1" dirty="0">
                <a:latin typeface="Arial" pitchFamily="34" charset="0"/>
                <a:cs typeface="Arial" pitchFamily="34" charset="0"/>
              </a:rPr>
              <a:t>деятельности ЦТВЭС ТОО ГРЭС п. </a:t>
            </a:r>
            <a:r>
              <a:rPr lang="ru-RU" sz="1700" i="1" dirty="0" err="1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1700" i="1" dirty="0">
                <a:latin typeface="Arial" pitchFamily="34" charset="0"/>
                <a:cs typeface="Arial" pitchFamily="34" charset="0"/>
              </a:rPr>
              <a:t> </a:t>
            </a:r>
            <a:endParaRPr lang="ru-RU" sz="17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0" dirty="0" smtClean="0"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настоящее время ведется работа по передаче активов ЦТВЭС в собственность 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акимата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dirty="0" err="1">
                <a:latin typeface="Arial" panose="020B0604020202020204" pitchFamily="34" charset="0"/>
                <a:cs typeface="Arial" panose="020B0604020202020204" pitchFamily="34" charset="0"/>
              </a:rPr>
              <a:t>Абайского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 района. В зависимости от сроков передачи активов, будет принято решение о подаче заявок на утверждение тарифов на услуги ЦТВЭС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58529"/>
              </p:ext>
            </p:extLst>
          </p:nvPr>
        </p:nvGraphicFramePr>
        <p:xfrm>
          <a:off x="165577" y="912634"/>
          <a:ext cx="8592203" cy="2714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Лист" r:id="rId5" imgW="33956686" imgH="10725240" progId="Excel.Sheet.8">
                  <p:link updateAutomatic="1"/>
                </p:oleObj>
              </mc:Choice>
              <mc:Fallback>
                <p:oleObj name="Лист" r:id="rId5" imgW="33956686" imgH="10725240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577" y="912634"/>
                        <a:ext cx="8592203" cy="271415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44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работе с потребителями</a:t>
            </a:r>
            <a:endParaRPr lang="ru-RU" sz="2000" b="0" i="1" dirty="0">
              <a:latin typeface="+mn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15" y="4005064"/>
            <a:ext cx="83529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/>
            <a:r>
              <a:rPr lang="ru-RU" b="0" dirty="0">
                <a:latin typeface="Arial" pitchFamily="34" charset="0"/>
                <a:cs typeface="Arial" pitchFamily="34" charset="0"/>
              </a:rPr>
              <a:t>ТОО 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«Главная распределительная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энергостанция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» ведет постоянную работу по погашению дебиторской  задолженности, составляются соглашения и графики погашения. Также, в рамках договорных отношений составляются заявки на объем отпуска тепловой энергии, направляются уведомления о проведении сезонных включений/отключений подачи тепловой энергии и т.п.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14635"/>
              </p:ext>
            </p:extLst>
          </p:nvPr>
        </p:nvGraphicFramePr>
        <p:xfrm>
          <a:off x="349307" y="834200"/>
          <a:ext cx="8209227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Лист" r:id="rId5" imgW="9534398" imgH="3429116" progId="Excel.Sheet.12">
                  <p:link updateAutomatic="1"/>
                </p:oleObj>
              </mc:Choice>
              <mc:Fallback>
                <p:oleObj name="Лист" r:id="rId5" imgW="9534398" imgH="342911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307" y="834200"/>
                        <a:ext cx="8209227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54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Рабочий стол\Old Desktop\Pictures\DES_Pistures_small\BCHP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63" y="0"/>
            <a:ext cx="9139237" cy="685482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9219" name="Содержимое 4"/>
          <p:cNvSpPr txBox="1">
            <a:spLocks/>
          </p:cNvSpPr>
          <p:nvPr/>
        </p:nvSpPr>
        <p:spPr bwMode="auto">
          <a:xfrm>
            <a:off x="1714500" y="1643063"/>
            <a:ext cx="585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Благодарим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5400" i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fld id="{C0A29B4C-4045-4C07-9044-790E752E1E9F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6" name="Рисунок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997" y="44624"/>
            <a:ext cx="952500" cy="68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18210" y="248007"/>
            <a:ext cx="3541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Общая информация о ГРЭС п. Топар</a:t>
            </a:r>
            <a:endParaRPr lang="ru-RU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Общая информация о ЦТВЭС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ГРЭС п. Топар</a:t>
            </a:r>
          </a:p>
        </p:txBody>
      </p:sp>
      <p:pic>
        <p:nvPicPr>
          <p:cNvPr id="32" name="Рисунок 31" descr="Описание: ЛОГОТИП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68344" y="55495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51517" y="764704"/>
            <a:ext cx="86409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Цех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тепловодоэнергоснабжения (ЦТВЭС) входит в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ТОО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«Главная распределительная энергостанция Топар». </a:t>
            </a:r>
            <a:endParaRPr lang="ru-RU" sz="16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Основной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деятельностью ЦТВЭС является обеспечение качественного тепловодоэнергоснабжения поселка Топар. </a:t>
            </a:r>
            <a:endParaRPr lang="ru-RU" sz="16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Обеспечения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надежного и бесперебойного отвода канализационных вод, своевременный вывоз твердых бытовых отходов (мусора) из жилищного комплекса поселка Топар.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7244" y="2580586"/>
            <a:ext cx="86409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ЦТВЭС осуществляет следующие виды регулируемой деятельности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Услуги по передаче, распределению и снабжению тепловой энергией;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Услуги по отводу и (или) очистке сточных вод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регулируемой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деятельности, по которым ЦТВЭС ГРЭС Топар является субъектом малой мощности: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по передаче и распределению электрической энергии;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Услуги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по подаче воды по распределительным сетям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6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(По услугам передачи и распределения электрической энергии и подаче воды по распределительным сетям ЦТВЭС ТОО ГРЭС является субъектом малой мощности. В соответствии с действующим законодательством требования, касающиеся отчетности субъекта, на данные виды услуг </a:t>
            </a:r>
            <a:r>
              <a:rPr lang="ru-RU" sz="1600" b="0" i="1" smtClean="0">
                <a:latin typeface="Arial" panose="020B0604020202020204" pitchFamily="34" charset="0"/>
                <a:cs typeface="Arial" panose="020B0604020202020204" pitchFamily="34" charset="0"/>
              </a:rPr>
              <a:t>не распространяются)</a:t>
            </a:r>
            <a:endParaRPr lang="ru-RU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3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" y="-13394"/>
            <a:ext cx="8229600" cy="562074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Состав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оборудования ГРЭС</a:t>
            </a:r>
            <a:endParaRPr lang="ru-RU" sz="18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8012" y="548680"/>
            <a:ext cx="43919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fld id="{C0A29B4C-4045-4C07-9044-790E752E1E9F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1224136" cy="72008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информация о ЦТВЭС ТОО ГРЭС п. Топар</a:t>
            </a:r>
          </a:p>
        </p:txBody>
      </p:sp>
      <p:pic>
        <p:nvPicPr>
          <p:cNvPr id="13" name="Рисунок 12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7190" y="959817"/>
            <a:ext cx="840962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Основными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задачами деятельности ЦТВЭС являются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- Организация эксплуатации тепловых сетей, обеспечивающих подачу потребителям теплоносителя (воды) установленных параметров в соответствии с заданным графиком при утечках теплоносителя и потерях тепла, не превышающих нормативных; </a:t>
            </a: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Протяженность тепловых сетей – 47440 м, год ввода - 1963-1970</a:t>
            </a: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Магистральные сети – 9544 м. </a:t>
            </a: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Распределительные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сети – 37896 м. </a:t>
            </a:r>
            <a:endParaRPr lang="ru-RU" sz="16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Максимальная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нагрузка – 24,93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Гкал/час</a:t>
            </a:r>
          </a:p>
          <a:p>
            <a:pPr algn="just"/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Действующий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тариф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 услуги по передаче, распределению и снабжению тепловой энергией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для ЦТВЭС ТОО «Главная распределительная энергостанция Топар»  был утвержден Приказом Департамента Комитета по регулированию естественных монополий и защите конкуренции Министерства национальной экономики РК по Карагандинской области 211-ОД от 15.11.22г в размере – </a:t>
            </a:r>
          </a:p>
          <a:p>
            <a:pPr algn="just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1 385,58 тенге/Гкал без НДС. 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Информация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об основных финансовых показателях </a:t>
            </a:r>
          </a:p>
          <a:p>
            <a:pPr marL="0" indent="0" algn="ctr">
              <a:buNone/>
            </a:pP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ЦТВЭС ТОО ГРЭС </a:t>
            </a:r>
            <a:r>
              <a:rPr lang="ru-RU" sz="2000" i="1" dirty="0" err="1" smtClean="0">
                <a:latin typeface="Arial" pitchFamily="34" charset="0"/>
                <a:cs typeface="Arial" pitchFamily="34" charset="0"/>
              </a:rPr>
              <a:t>Топар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1 полугодие 2023г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итогам 1 полугодия 2023 года, при утвержденном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тарифе на услуги по передаче, распределению и снабжению тепловой энергией–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1385,58тенге/Гкал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и фактической себестоимости -   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2760,41</a:t>
            </a:r>
            <a:r>
              <a:rPr lang="en-US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1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1600" b="0" i="1" dirty="0">
                <a:latin typeface="Arial" pitchFamily="34" charset="0"/>
                <a:cs typeface="Arial" pitchFamily="34" charset="0"/>
              </a:rPr>
              <a:t>/Гкал,</a:t>
            </a:r>
            <a:r>
              <a:rPr lang="en-US" sz="1600" b="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0" i="1" dirty="0">
                <a:latin typeface="Arial" pitchFamily="34" charset="0"/>
                <a:cs typeface="Arial" pitchFamily="34" charset="0"/>
              </a:rPr>
              <a:t>сложился убыток в размере</a:t>
            </a:r>
            <a:r>
              <a:rPr lang="en-U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70771,94 </a:t>
            </a:r>
            <a:r>
              <a:rPr lang="ru-RU" sz="1600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. При этом рост фактической себестоимости к утвержденному тарифу составил –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99%</a:t>
            </a:r>
            <a:endParaRPr lang="ru-RU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9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2724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Информация об объемах оказанных услуг по передаче, </a:t>
            </a: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распределению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и снабжению тепловой энергией ЦТВЭС </a:t>
            </a:r>
            <a:endParaRPr lang="ru-RU" sz="1800" i="1" dirty="0" smtClean="0">
              <a:latin typeface="Arial" pitchFamily="34" charset="0"/>
              <a:cs typeface="Arial" pitchFamily="34" charset="0"/>
            </a:endParaRPr>
          </a:p>
          <a:p>
            <a:pPr indent="4476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ГРЭС п.Топар</a:t>
            </a:r>
            <a:endParaRPr lang="ru-RU" sz="1600" b="0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89467"/>
            <a:ext cx="1298561" cy="652329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567713"/>
              </p:ext>
            </p:extLst>
          </p:nvPr>
        </p:nvGraphicFramePr>
        <p:xfrm>
          <a:off x="1681212" y="3278431"/>
          <a:ext cx="5781576" cy="344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Лист" r:id="rId4" imgW="6237825" imgH="3721454" progId="Excel.Sheet.12">
                  <p:link updateAutomatic="1"/>
                </p:oleObj>
              </mc:Choice>
              <mc:Fallback>
                <p:oleObj name="Лист" r:id="rId4" imgW="6237825" imgH="37214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81212" y="3278431"/>
                        <a:ext cx="5781576" cy="3449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449886"/>
              </p:ext>
            </p:extLst>
          </p:nvPr>
        </p:nvGraphicFramePr>
        <p:xfrm>
          <a:off x="535557" y="926179"/>
          <a:ext cx="8072885" cy="2162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Лист" r:id="rId6" imgW="7038971" imgH="1886066" progId="Excel.Sheet.12">
                  <p:link updateAutomatic="1"/>
                </p:oleObj>
              </mc:Choice>
              <mc:Fallback>
                <p:oleObj name="Лист" r:id="rId6" imgW="7038971" imgH="18860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5557" y="926179"/>
                        <a:ext cx="8072885" cy="2162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передаче, распределению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снабжению тепловой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энергией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п. Топар за 1 полугодие 2023 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590602"/>
              </p:ext>
            </p:extLst>
          </p:nvPr>
        </p:nvGraphicFramePr>
        <p:xfrm>
          <a:off x="179512" y="1052736"/>
          <a:ext cx="8761618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Лист" r:id="rId5" imgW="16325915" imgH="7915141" progId="Excel.Sheet.12">
                  <p:link updateAutomatic="1"/>
                </p:oleObj>
              </mc:Choice>
              <mc:Fallback>
                <p:oleObj name="Лист" r:id="rId5" imgW="16325915" imgH="791514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2" y="1052736"/>
                        <a:ext cx="8761618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70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передаче, распределению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снабжению тепловой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энергией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п. Топар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за 1 полугодие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705124"/>
              </p:ext>
            </p:extLst>
          </p:nvPr>
        </p:nvGraphicFramePr>
        <p:xfrm>
          <a:off x="179511" y="980728"/>
          <a:ext cx="8736631" cy="5030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1" name="Лист" r:id="rId5" imgW="16325915" imgH="9401079" progId="Excel.Sheet.12">
                  <p:link updateAutomatic="1"/>
                </p:oleObj>
              </mc:Choice>
              <mc:Fallback>
                <p:oleObj name="Лист" r:id="rId5" imgW="16325915" imgH="940107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511" y="980728"/>
                        <a:ext cx="8736631" cy="5030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0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rmAutofit fontScale="97500" lnSpcReduction="10000"/>
          </a:bodyPr>
          <a:lstStyle/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Отчет по исполнению  тарифной сметы на услуги </a:t>
            </a: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>
                <a:latin typeface="Arial" pitchFamily="34" charset="0"/>
                <a:cs typeface="Arial" pitchFamily="34" charset="0"/>
              </a:rPr>
              <a:t>по передаче, распределению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снабжению тепловой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энергией</a:t>
            </a:r>
            <a:endParaRPr lang="en-US" sz="1800" i="1" dirty="0" smtClean="0">
              <a:latin typeface="Arial" pitchFamily="34" charset="0"/>
              <a:cs typeface="Arial" pitchFamily="34" charset="0"/>
            </a:endParaRPr>
          </a:p>
          <a:p>
            <a:pPr indent="180975" fontAlgn="auto">
              <a:spcAft>
                <a:spcPts val="0"/>
              </a:spcAft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ЦТВЭС </a:t>
            </a:r>
            <a:r>
              <a:rPr lang="kk-KZ" sz="1800" i="1" dirty="0" smtClean="0">
                <a:latin typeface="Arial" pitchFamily="34" charset="0"/>
                <a:cs typeface="Arial" pitchFamily="34" charset="0"/>
              </a:rPr>
              <a:t>ТОО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ГРЭС п. Топар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за 1 полугодие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2023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года</a:t>
            </a:r>
            <a:endParaRPr lang="ru-RU" sz="18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" name="Рисунок 6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20000" y="94320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48398"/>
              </p:ext>
            </p:extLst>
          </p:nvPr>
        </p:nvGraphicFramePr>
        <p:xfrm>
          <a:off x="252894" y="1052736"/>
          <a:ext cx="8640960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Лист" r:id="rId5" imgW="16325915" imgH="8810695" progId="Excel.Sheet.12">
                  <p:link updateAutomatic="1"/>
                </p:oleObj>
              </mc:Choice>
              <mc:Fallback>
                <p:oleObj name="Лист" r:id="rId5" imgW="16325915" imgH="88106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894" y="1052736"/>
                        <a:ext cx="8640960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9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552" y="3032"/>
            <a:ext cx="9144000" cy="980728"/>
          </a:xfrm>
          <a:prstGeom prst="rect">
            <a:avLst/>
          </a:prstGeom>
          <a:solidFill>
            <a:srgbClr val="A0BBDC"/>
          </a:solidFill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Информация о </a:t>
            </a:r>
            <a:r>
              <a:rPr lang="ru-RU" sz="2000" i="1" dirty="0">
                <a:latin typeface="+mn-lt"/>
                <a:cs typeface="Times New Roman" pitchFamily="18" charset="0"/>
              </a:rPr>
              <a:t>достижении показателей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качества 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latin typeface="+mn-lt"/>
                <a:cs typeface="Times New Roman" pitchFamily="18" charset="0"/>
              </a:rPr>
              <a:t>эффективности </a:t>
            </a:r>
            <a:r>
              <a:rPr lang="ru-RU" sz="2000" i="1" dirty="0">
                <a:latin typeface="+mn-lt"/>
                <a:cs typeface="Times New Roman" pitchFamily="18" charset="0"/>
              </a:rPr>
              <a:t>деятельности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 ЦТВЭС ТОО ГРЭС п. </a:t>
            </a:r>
            <a:r>
              <a:rPr lang="ru-RU" sz="2000" i="1" dirty="0" err="1" smtClean="0">
                <a:latin typeface="+mn-lt"/>
                <a:cs typeface="Times New Roman" pitchFamily="18" charset="0"/>
              </a:rPr>
              <a:t>Топар</a:t>
            </a:r>
            <a:endParaRPr lang="ru-RU" sz="2000" i="1" dirty="0" smtClean="0">
              <a:latin typeface="+mn-lt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i="1" dirty="0">
                <a:latin typeface="+mn-lt"/>
                <a:cs typeface="Times New Roman" pitchFamily="18" charset="0"/>
              </a:rPr>
              <a:t>за 1 полугодие  </a:t>
            </a:r>
            <a:r>
              <a:rPr lang="ru-RU" sz="2000" i="1" dirty="0" smtClean="0">
                <a:latin typeface="+mn-lt"/>
                <a:cs typeface="Times New Roman" pitchFamily="18" charset="0"/>
              </a:rPr>
              <a:t>2023 года</a:t>
            </a:r>
            <a:endParaRPr lang="ru-RU" sz="2000" i="1" dirty="0">
              <a:latin typeface="+mn-lt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8271-3410-4FF2-8B39-B7DDD0B49BC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9" name="Рисунок 8" descr="Описание: ЛОГОТИП"/>
          <p:cNvPicPr/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685593"/>
              </p:ext>
            </p:extLst>
          </p:nvPr>
        </p:nvGraphicFramePr>
        <p:xfrm>
          <a:off x="206650" y="1123482"/>
          <a:ext cx="8507288" cy="5232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Лист" r:id="rId6" imgW="19373915" imgH="11915718" progId="Excel.Sheet.12">
                  <p:link updateAutomatic="1"/>
                </p:oleObj>
              </mc:Choice>
              <mc:Fallback>
                <p:oleObj name="Лист" r:id="rId6" imgW="19373915" imgH="119157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650" y="1123482"/>
                        <a:ext cx="8507288" cy="5232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266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" y="-13394"/>
            <a:ext cx="8229600" cy="562074"/>
          </a:xfr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l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Состав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оборудования ГРЭС</a:t>
            </a:r>
            <a:endParaRPr lang="ru-RU" sz="18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8012" y="548680"/>
            <a:ext cx="43919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</p:spPr>
        <p:txBody>
          <a:bodyPr/>
          <a:lstStyle/>
          <a:p>
            <a:fld id="{C0A29B4C-4045-4C07-9044-790E752E1E9F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4624"/>
            <a:ext cx="1224136" cy="720080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rgbClr val="A0BBD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Общая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информация о ЦТВЭС ТОО ГРЭС п. Топар</a:t>
            </a:r>
          </a:p>
        </p:txBody>
      </p:sp>
      <p:pic>
        <p:nvPicPr>
          <p:cNvPr id="13" name="Рисунок 12" descr="Описание: ЛОГОТИП"/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r="68661"/>
          <a:stretch/>
        </p:blipFill>
        <p:spPr bwMode="auto">
          <a:xfrm>
            <a:off x="7637901" y="93064"/>
            <a:ext cx="1296143" cy="648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5359" y="834200"/>
            <a:ext cx="845328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На балансе ЦТВЭС ТОО «Главная распределительная энергостанция</a:t>
            </a:r>
          </a:p>
          <a:p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Топар» имеются канализационные сети протяженностью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12650м.</a:t>
            </a: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ввода – 1960</a:t>
            </a:r>
          </a:p>
          <a:p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Канализационные сети</a:t>
            </a:r>
          </a:p>
          <a:p>
            <a:pPr lvl="1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Dу425-450м Dу157-1720м</a:t>
            </a:r>
          </a:p>
          <a:p>
            <a:pPr lvl="1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Dу219-6540м Dу377-920м</a:t>
            </a:r>
          </a:p>
          <a:p>
            <a:pPr lvl="1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Dу325-2230м Dу108-790м</a:t>
            </a:r>
          </a:p>
          <a:p>
            <a:pPr lvl="1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Итого: 12650 м.</a:t>
            </a:r>
          </a:p>
          <a:p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Смотровые колодцы – 744 шт.</a:t>
            </a:r>
          </a:p>
          <a:p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Три насосные установки с производительностью в среднем 3840м3 в сутки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Действующий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тариф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на услуги по отводу и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очистке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сточных вод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для ЦТВЭС ТОО «Главная распределительная энергостанция Топар»  был утвержден Приказом Департамента Комитета по регулированию естественных монополий и защите конкуренции Министерства национальной экономики РК по Карагандинской области №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214-ОД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от 26.10.2021г в размере –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61,31 тенге/м3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без НДС. </a:t>
            </a:r>
          </a:p>
          <a:p>
            <a:endParaRPr lang="ru-RU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об основных финансовых показателях </a:t>
            </a:r>
          </a:p>
          <a:p>
            <a:pPr algn="ctr"/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ЦТВЭС ТОО ГРЭС </a:t>
            </a:r>
            <a:r>
              <a:rPr lang="ru-RU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Топар</a:t>
            </a:r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 за 1 полугодие 2023г.</a:t>
            </a:r>
          </a:p>
          <a:p>
            <a:pPr algn="just"/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	По итогам 1 полугодия 2023 года, при утвержденном  тарифе на услуги по отводу и очистке сточных вод – 61,31 тенге/м3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и фактической себестоимости -    313,01  тенге/м3, сложился убыток в размере - 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72968,66 </a:t>
            </a:r>
            <a:r>
              <a:rPr lang="ru-RU" sz="16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тыс.тенге</a:t>
            </a:r>
            <a:r>
              <a:rPr lang="ru-RU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. При этом рост фактической себестоимости к утвержденному тарифу составил – </a:t>
            </a:r>
            <a:r>
              <a:rPr lang="ru-RU" sz="16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411%</a:t>
            </a:r>
            <a:endParaRPr lang="ru-RU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25756</TotalTime>
  <Words>1125</Words>
  <Application>Microsoft Office PowerPoint</Application>
  <PresentationFormat>Экран (4:3)</PresentationFormat>
  <Paragraphs>207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14</vt:i4>
      </vt:variant>
      <vt:variant>
        <vt:lpstr>Заголовки слайдов</vt:lpstr>
      </vt:variant>
      <vt:variant>
        <vt:i4>17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file:///\\Kargresfs01\обменник%20пэо%202\!!!%20ТАРИФНАЯ%20ГРУППА\обменник%20ГТИ\ДКРЕМ\ОТЧЕТЫ%202023\1%20ПОЛУГОДИЕ%202023г\Презентации%20к%20отчету-1%20полуг-2023г\ЦТВЭС-к%20презентации-1%20полуг%202022г.xlsx!тэ!%5bЦТВЭС-к%20презентации-1%20полуг%202022г.xlsx%5dтэ%20Диаграмма%201</vt:lpstr>
      <vt:lpstr>file:///\\10.24.57.50\обменник%20пэо%202\!!!%20ТАРИФНАЯ%20ГРУППА\обменник%20ГТИ\ДКРЕМ\ОТЧЕТЫ%202023\1%20ПОЛУГОДИЕ%202023г\Презентации%20к%20отчету-1%20полуг-2023г\ЦТВЭС-к%20презентации-1%20полуг%202022г.xlsx!тэ!R3C1:R9C5</vt:lpstr>
      <vt:lpstr>file:///\\Kargresfs01\обменник%20пэо%202\!!!%20ТАРИФНАЯ%20ГРУППА\обменник%20ГТИ\ДКРЕМ\ОТЧЕТЫ%202023\1%20ПОЛУГОДИЕ%202023г\Презентации%20к%20отчету-1%20полуг-2023г\ЦТВЭС-к%20презентации-1%20полуг%202022г.xlsx!ЦТВЭС-тепло!R9C1:R25C8</vt:lpstr>
      <vt:lpstr>file:///\\Kargresfs01\обменник%20пэо%202\!!!%20ТАРИФНАЯ%20ГРУППА\обменник%20ГТИ\ДКРЕМ\ОТЧЕТЫ%202023\1%20ПОЛУГОДИЕ%202023г\Презентации%20к%20отчету-1%20полуг-2023г\ЦТВЭС-к%20презентации-1%20полуг%202022г.xlsx!ЦТВЭС-тепло!R26C1:R41C8</vt:lpstr>
      <vt:lpstr>file:///\\Kargresfs01\обменник%20пэо%202\!!!%20ТАРИФНАЯ%20ГРУППА\обменник%20ГТИ\ДКРЕМ\ОТЧЕТЫ%202023\1%20ПОЛУГОДИЕ%202023г\Презентации%20к%20отчету-1%20полуг-2023г\ЦТВЭС-к%20презентации-1%20полуг%202022г.xlsx!ЦТВЭС-тепло!R46C1:R72C8</vt:lpstr>
      <vt:lpstr>file:///\\Kargresfs01\обменник%20пэо%202\!!!%20ТАРИФНАЯ%20ГРУППА\обменник%20ГТИ\ДКРЕМ\ОТЧЕТЫ%202023\1%20ПОЛУГОДИЕ%202023г\Презентации%20к%20отчету-1%20полуг-2023г\ЦТВЭС-к%20презентации-1%20полуг%202022г.xlsx!Передача%20тэ!R7C1:R22C7</vt:lpstr>
      <vt:lpstr>file:///\\Kargresfs01\обменник%20пэо%202\!!!%20ТАРИФНАЯ%20ГРУППА\обменник%20ГТИ\ДКРЕМ\ОТЧЕТЫ%202023\1%20ПОЛУГОДИЕ%202023г\Презентации%20к%20отчету-1%20полуг-2023г\ЦТВЭС-к%20презентации-1%20полуг%202022г.xlsx!кан!R3C1:R8C5</vt:lpstr>
      <vt:lpstr>file:///\\Kargresfs01\обменник%20пэо%202\!!!%20ТАРИФНАЯ%20ГРУППА\обменник%20ГТИ\ДКРЕМ\ОТЧЕТЫ%202023\1%20ПОЛУГОДИЕ%202023г\Презентации%20к%20отчету-1%20полуг-2023г\ЦТВЭС-к%20презентации-1%20полуг%202022г.xlsx!кан!%5bЦТВЭС-к%20презентации-1%20полуг%202022г.xlsx%5dкан%20Диаграмма%201</vt:lpstr>
      <vt:lpstr>file:///\\Kargresfs01\обменник%20пэо%202\!!!%20ТАРИФНАЯ%20ГРУППА\обменник%20ГТИ\ДКРЕМ\ОТЧЕТЫ%202023\1%20ПОЛУГОДИЕ%202023г\Презентации%20к%20отчету-1%20полуг-2023г\ЦТВЭС-к%20презентации-1%20полуг%202022г.xlsx!ЦТВЭС-канал!R9C1:R24C8</vt:lpstr>
      <vt:lpstr>file:///\\Kargresfs01\обменник%20пэо%202\!!!%20ТАРИФНАЯ%20ГРУППА\обменник%20ГТИ\ДКРЕМ\ОТЧЕТЫ%202023\1%20ПОЛУГОДИЕ%202023г\Презентации%20к%20отчету-1%20полуг-2023г\ЦТВЭС-к%20презентации-1%20полуг%202022г.xlsx!ЦТВЭС-канал!R25C1:R50C8</vt:lpstr>
      <vt:lpstr>file:///\\Kargresfs01\обменник%20пэо%202\!!!%20ТАРИФНАЯ%20ГРУППА\обменник%20ГТИ\ДКРЕМ\ОТЧЕТЫ%202023\1%20ПОЛУГОДИЕ%202023г\Презентации%20к%20отчету-1%20полуг-2023г\ЦТВЭС-к%20презентации-1%20полуг%202022г.xlsx!ЦТВЭС-канал!R51C1:R65C8</vt:lpstr>
      <vt:lpstr>file:///\\Kargresfs01\обменник%20пэо%202\!!!%20ТАРИФНАЯ%20ГРУППА\обменник%20ГТИ\ДКРЕМ\ОТЧЕТЫ%202023\1%20ПОЛУГОДИЕ%202023г\Презентации%20к%20отчету-1%20полуг-2023г\ЦТВЭС-к%20презентации-1%20полуг%202022г.xlsx!отвод%20сточных%20вод!R8C1:R13C7</vt:lpstr>
      <vt:lpstr>file:///\\10.24.57.50\обменник%20пэо%202\!!!%20ТАРИФНАЯ%20ГРУППА\обменник%20ГТИ\ДКРЕМ\ОТЧЕТЫ%202023\1%20ПОЛУГОДИЕ%202023г\Отчет%20об%20исп%20ИП-%20ф2.прил5(1%20полуг2023).xls!ГРЭС(ЦТВЭС)!R10C1:R14C15</vt:lpstr>
      <vt:lpstr>file:///\\10.24.57.50\обменник%20пэо%202\!!!%20ТАРИФНАЯ%20ГРУППА\обменник%20ГТИ\ДКРЕМ\ОТЧЕТЫ%202023\1%20ПОЛУГОДИЕ%202023г\ДБ%20задолженность%20на%2001.07.2023г.xlsx!цтвэс!R3C1:R9C6</vt:lpstr>
      <vt:lpstr>Презентация PowerPoint</vt:lpstr>
      <vt:lpstr>Презентация PowerPoint</vt:lpstr>
      <vt:lpstr>Состав оборудования ГРЭС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 оборудования ГРЭС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9 МЕСЯЦЕВ  ДЭС</dc:title>
  <dc:creator>Your User Name</dc:creator>
  <cp:lastModifiedBy>Алмагуль Нургалиева</cp:lastModifiedBy>
  <cp:revision>1219</cp:revision>
  <cp:lastPrinted>2023-07-31T07:27:14Z</cp:lastPrinted>
  <dcterms:created xsi:type="dcterms:W3CDTF">2009-10-06T11:47:54Z</dcterms:created>
  <dcterms:modified xsi:type="dcterms:W3CDTF">2023-07-31T10:46:09Z</dcterms:modified>
</cp:coreProperties>
</file>