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60" r:id="rId1"/>
  </p:sldMasterIdLst>
  <p:notesMasterIdLst>
    <p:notesMasterId r:id="rId12"/>
  </p:notesMasterIdLst>
  <p:handoutMasterIdLst>
    <p:handoutMasterId r:id="rId13"/>
  </p:handoutMasterIdLst>
  <p:sldIdLst>
    <p:sldId id="420" r:id="rId2"/>
    <p:sldId id="395" r:id="rId3"/>
    <p:sldId id="388" r:id="rId4"/>
    <p:sldId id="413" r:id="rId5"/>
    <p:sldId id="406" r:id="rId6"/>
    <p:sldId id="425" r:id="rId7"/>
    <p:sldId id="419" r:id="rId8"/>
    <p:sldId id="416" r:id="rId9"/>
    <p:sldId id="426" r:id="rId10"/>
    <p:sldId id="38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  <a:srgbClr val="0099CC"/>
    <a:srgbClr val="A0BBDC"/>
    <a:srgbClr val="009900"/>
    <a:srgbClr val="00FFFF"/>
    <a:srgbClr val="0000FF"/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16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3D0B9D4B-2205-4FE9-94D0-E4E0075D7127}" type="datetimeFigureOut">
              <a:rPr lang="ru-RU"/>
              <a:pPr>
                <a:defRPr/>
              </a:pPr>
              <a:t>28.07.2023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70BE25B5-424D-41E1-A7DB-0284C72350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4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5039D8A6-88A6-499B-AB1C-5EFA78FD009B}" type="datetimeFigureOut">
              <a:rPr lang="ru-RU"/>
              <a:pPr>
                <a:defRPr/>
              </a:pPr>
              <a:t>28.07.2023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EC42A078-58FA-49CA-ADEC-FFEB70DE4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2A078-58FA-49CA-ADEC-FFEB70DE437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63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BC46-C148-4537-BB4F-889338D2DFBF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BD29-0C1D-4450-A7A9-0C3671016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A55-2F65-4EF2-BA03-A7A69F7F4B5F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29CF-6530-485B-814D-B7DCE8BFD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3E44-DE62-41F3-A076-B7689F9EE4E6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726E-AC62-4BC5-921D-5AC0AFFDB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FBC-8E69-4475-A095-BA48F16BA3F1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4AC3-39E6-42E9-BD70-02680C643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CAD0-E7E5-4017-8B1B-99B83CB04113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CCBE-16C4-4B51-B281-71657A547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E59F-0DAF-4755-B743-070C5A503AD7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CE63-0D1A-4486-B681-497CAB10E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7B24-013D-4B40-8454-155D3FC0A0D5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385D-F272-4D19-8678-E64DE9DED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24EF-7E36-443E-823C-A1A005606F48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8280-DCB8-4FEE-9EB2-A7EBD2D66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DF9-BC65-475B-AD1D-1E111DAE302E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8271-3410-4FF2-8B39-B7DDD0B49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1200-82E7-4899-834B-D2AAA4ABAEC1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9EC-79D9-4B6B-9A1F-D9939C3EC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1694-23A8-482D-8796-737F41FAF2F0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F290-6BFC-43D8-859E-3B3E9DA41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7266D-9992-4954-998D-12D20BE943E6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01B220-3FE1-4A86-A4D3-1010817D5A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3ABD2.8052D3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1.%20&#1043;&#1056;&#1069;&#1057;\7.%20&#1054;&#1073;&#1098;&#1077;&#1084;%20&#1086;&#1082;&#1072;&#1079;&#1072;&#1085;&#1085;&#1099;&#1093;%20&#1091;&#1089;&#1083;&#1091;&#1075;-1%20&#1087;&#1086;&#1083;&#1091;&#1075;2023.xlsx!&#1086;&#1073;&#1098;&#1077;&#1084;%20&#1087;&#1088;&#1086;&#1080;&#1079;&#1074;&#1086;&#1076;&#1089;&#1090;&#1074;&#1072;!%5b7.%20&#1054;&#1073;&#1098;&#1077;&#1084;%20&#1086;&#1082;&#1072;&#1079;&#1072;&#1085;&#1085;&#1099;&#1093;%20&#1091;&#1089;&#1083;&#1091;&#1075;-1%20&#1087;&#1086;&#1083;&#1091;&#1075;2023.xlsx%5d&#1086;&#1073;&#1098;&#1077;&#1084;%20&#1087;&#1088;&#1086;&#1080;&#1079;&#1074;&#1086;&#1076;&#1089;&#1090;&#1074;&#1072;%20&#1044;&#1080;&#1072;&#1075;&#1088;&#1072;&#1084;&#1084;&#1072;%201" TargetMode="External"/><Relationship Id="rId5" Type="http://schemas.openxmlformats.org/officeDocument/2006/relationships/image" Target="../media/image3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1.%20&#1043;&#1056;&#1069;&#1057;\7.%20&#1054;&#1073;&#1098;&#1077;&#1084;%20&#1086;&#1082;&#1072;&#1079;&#1072;&#1085;&#1085;&#1099;&#1093;%20&#1091;&#1089;&#1083;&#1091;&#1075;-1%20&#1087;&#1086;&#1083;&#1091;&#1075;2023.xlsx!&#1086;&#1073;&#1098;&#1077;&#1084;%20&#1087;&#1088;&#1086;&#1080;&#1079;&#1074;&#1086;&#1076;&#1089;&#1090;&#1074;&#1072;!R3C1:R8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oleObject" Target="file:///D:\1-&#1056;&#1072;&#1073;&#1086;&#1095;&#1072;&#1103;%20&#1087;&#1072;&#1087;&#1082;&#1072;\2023-&#1058;&#1072;&#1088;&#1080;&#1092;&#1085;&#1072;&#1103;%20&#1075;&#1088;&#1091;&#1087;&#1087;&#1072;\&#1043;&#1056;&#1069;&#1057;\&#1043;&#1056;&#1069;&#1057;-&#1082;%20&#1087;&#1088;&#1077;&#1079;&#1077;&#1085;&#1090;&#1072;&#1094;&#1080;&#1080;-1&#1087;&#1086;&#1083;&#1091;&#1075;%202023&#1075;.xlsx!&#1058;&#1057;%20&#1043;&#1056;&#1069;&#1057;-2023!R12C2:R27C8" TargetMode="External"/><Relationship Id="rId5" Type="http://schemas.openxmlformats.org/officeDocument/2006/relationships/image" Target="cid:image001.png@01D3ABD2.8052D3B0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file:///D:\1-&#1056;&#1072;&#1073;&#1086;&#1095;&#1072;&#1103;%20&#1087;&#1072;&#1087;&#1082;&#1072;\2023-&#1058;&#1072;&#1088;&#1080;&#1092;&#1085;&#1072;&#1103;%20&#1075;&#1088;&#1091;&#1087;&#1087;&#1072;\&#1043;&#1056;&#1069;&#1057;\&#1043;&#1056;&#1069;&#1057;-&#1082;%20&#1087;&#1088;&#1077;&#1079;&#1077;&#1085;&#1090;&#1072;&#1094;&#1080;&#1080;-1&#1087;&#1086;&#1083;&#1091;&#1075;%202023&#1075;.xlsx!&#1058;&#1057;%20&#1043;&#1056;&#1069;&#1057;-2023!R30C2:R55C8" TargetMode="External"/><Relationship Id="rId4" Type="http://schemas.openxmlformats.org/officeDocument/2006/relationships/image" Target="cid:image001.png@01D3ABD2.8052D3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file:///D:\1-&#1056;&#1072;&#1073;&#1086;&#1095;&#1072;&#1103;%20&#1087;&#1072;&#1087;&#1082;&#1072;\2023-&#1058;&#1072;&#1088;&#1080;&#1092;&#1085;&#1072;&#1103;%20&#1075;&#1088;&#1091;&#1087;&#1087;&#1072;\&#1043;&#1056;&#1069;&#1057;\&#1043;&#1056;&#1069;&#1057;-&#1082;%20&#1087;&#1088;&#1077;&#1079;&#1077;&#1085;&#1090;&#1072;&#1094;&#1080;&#1080;-1&#1087;&#1086;&#1083;&#1091;&#1075;%202023&#1075;.xlsx!&#1058;&#1057;%20&#1043;&#1056;&#1069;&#1057;-2023!R56C2:R84C8" TargetMode="External"/><Relationship Id="rId4" Type="http://schemas.openxmlformats.org/officeDocument/2006/relationships/image" Target="cid:image001.png@01D3ABD2.8052D3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file:///D:\1-&#1056;&#1072;&#1073;&#1086;&#1095;&#1072;&#1103;%20&#1087;&#1072;&#1087;&#1082;&#1072;\2023-&#1058;&#1072;&#1088;&#1080;&#1092;&#1085;&#1072;&#1103;%20&#1075;&#1088;&#1091;&#1087;&#1087;&#1072;\&#1043;&#1056;&#1069;&#1057;\&#1043;&#1056;&#1069;&#1057;-&#1082;%20&#1087;&#1088;&#1077;&#1079;&#1077;&#1085;&#1090;&#1072;&#1094;&#1080;&#1080;-1&#1087;&#1086;&#1083;&#1091;&#1075;%202023&#1075;.xlsx!&#1087;&#1088;&#1086;&#1080;&#1079;&#1074;&#1086;&#1076;&#1089;&#1090;&#1074;&#1086;%20&#1090;&#1101;2023!R9C2:R18C7" TargetMode="External"/><Relationship Id="rId4" Type="http://schemas.openxmlformats.org/officeDocument/2006/relationships/image" Target="cid:image001.png@01D3ABD2.8052D3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50;&#1086;&#1087;&#1080;&#1103;%20&#1050;&#1085;&#1080;&#1075;&#1072;1%20(3).xlsx!&#1043;&#1056;&#1069;&#1057;!R4C1:R10C5" TargetMode="External"/><Relationship Id="rId4" Type="http://schemas.openxmlformats.org/officeDocument/2006/relationships/image" Target="cid:image001.png@01D3ABD2.8052D3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44;&#1041;%20&#1079;&#1072;&#1076;&#1086;&#1083;&#1078;&#1077;&#1085;&#1085;&#1086;&#1089;&#1090;&#1100;%20&#1085;&#1072;%2001.07.2023&#1075;.xlsx!&#1090;&#1101;%20&#1043;&#1056;&#1069;&#1057;!R3C1:R8C6" TargetMode="External"/><Relationship Id="rId4" Type="http://schemas.openxmlformats.org/officeDocument/2006/relationships/image" Target="cid:image001.png@01D3ABD2.8052D3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7544" y="908720"/>
            <a:ext cx="8372153" cy="3142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ru-RU" sz="55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ТОО «Главная распределительная </a:t>
            </a:r>
            <a:r>
              <a:rPr lang="ru-RU" sz="550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энергостанция</a:t>
            </a:r>
            <a:r>
              <a:rPr lang="ru-RU" sz="55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ru-RU" sz="550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Топар</a:t>
            </a:r>
            <a:r>
              <a:rPr lang="ru-RU" sz="55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»</a:t>
            </a:r>
          </a:p>
          <a:p>
            <a:pPr algn="ctr">
              <a:defRPr/>
            </a:pPr>
            <a:r>
              <a:rPr lang="ru-RU" sz="3600" i="1" dirty="0" smtClean="0">
                <a:solidFill>
                  <a:srgbClr val="002060"/>
                </a:solidFill>
                <a:cs typeface="Arial" pitchFamily="34" charset="0"/>
              </a:rPr>
              <a:t>Отчет </a:t>
            </a:r>
            <a:r>
              <a:rPr lang="ru-RU" sz="3600" i="1" dirty="0">
                <a:solidFill>
                  <a:srgbClr val="002060"/>
                </a:solidFill>
                <a:cs typeface="Arial" pitchFamily="34" charset="0"/>
              </a:rPr>
              <a:t>о деятельности по предоставлению регулируемых услуг за 1 полугодие </a:t>
            </a:r>
            <a:r>
              <a:rPr lang="ru-RU" sz="3600" i="1" dirty="0" smtClean="0">
                <a:solidFill>
                  <a:srgbClr val="002060"/>
                </a:solidFill>
                <a:cs typeface="Arial" pitchFamily="34" charset="0"/>
              </a:rPr>
              <a:t>2023г</a:t>
            </a:r>
            <a:endParaRPr lang="ru-RU" sz="3600" i="1" dirty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Old Desktop\Pictures\DES_Pistures_small\BCHP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63" y="0"/>
            <a:ext cx="9139237" cy="6854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219" name="Содержимое 4"/>
          <p:cNvSpPr txBox="1">
            <a:spLocks/>
          </p:cNvSpPr>
          <p:nvPr/>
        </p:nvSpPr>
        <p:spPr bwMode="auto">
          <a:xfrm>
            <a:off x="1714500" y="16430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Благодарим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0BBDC"/>
          </a:solidFill>
        </p:spPr>
        <p:txBody>
          <a:bodyPr/>
          <a:lstStyle/>
          <a:p>
            <a:pPr algn="l" eaLnBrk="1" hangingPunct="1"/>
            <a:r>
              <a:rPr lang="ru-RU" sz="2400" b="1" i="1" dirty="0">
                <a:latin typeface="Arial" pitchFamily="34" charset="0"/>
                <a:cs typeface="Arial" pitchFamily="34" charset="0"/>
              </a:rPr>
              <a:t>Общая информация о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ТОО ГРЭС п.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Топар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1662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ТОО «Главная распределительная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» осуществляет основные виды деятельности: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1. Производство тепловой энергии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2. Производство электрической энергии 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Кроме того, ТОО ГРЭС п.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осуществляет иные виды деятельности, не запрещенные действующим Законодательством.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Действующий тариф на производство тепловой энергии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для ТОО «Главная распределительная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» 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был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утвержден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Приказом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Департамента Комитета по регулированию естественных монополий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национальной экономики РК по Карагандинской области №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67-ОД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27.05.2022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введением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в действие с 01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июля 2022г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, в размере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1821,11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тг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/Гкал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Основными потребителями регулируемых услуг ТОО «Главная распределительная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» являются: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-ТОО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Топарские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теплицы»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-ТОО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Абайлық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latin typeface="Arial" pitchFamily="34" charset="0"/>
                <a:cs typeface="Arial" pitchFamily="34" charset="0"/>
              </a:rPr>
              <a:t>жылу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жүйелері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-ЦТВЭС (п. </a:t>
            </a:r>
            <a:r>
              <a:rPr lang="ru-RU" sz="1400" b="1" i="1" dirty="0" err="1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)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Информация об основных финансовых показателях 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ТОО ГРЭС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п.Топар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1 полугодие 2023г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 итогам 1 полугодия 2023 года, при </a:t>
            </a:r>
            <a:r>
              <a:rPr lang="ru-RU" sz="1600" i="1">
                <a:latin typeface="Arial" panose="020B0604020202020204" pitchFamily="34" charset="0"/>
                <a:cs typeface="Arial" panose="020B0604020202020204" pitchFamily="34" charset="0"/>
              </a:rPr>
              <a:t>утвержденном </a:t>
            </a:r>
            <a:r>
              <a:rPr lang="ru-RU" sz="1600" i="1" smtClean="0">
                <a:latin typeface="Arial" panose="020B0604020202020204" pitchFamily="34" charset="0"/>
                <a:cs typeface="Arial" panose="020B0604020202020204" pitchFamily="34" charset="0"/>
              </a:rPr>
              <a:t>тарифе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 услуги по производству тепловой энергии  –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1821,11тенге/Гкал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 фактической себестоимости -   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802,10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/Гкал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сложился убыток в размере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339799,43  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 При этом рост фактической себестоимости к утвержденному тарифу составил –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marL="0" indent="361950" algn="ctr" eaLnBrk="1" hangingPunct="1">
              <a:buFont typeface="Wingdings 2" pitchFamily="18" charset="2"/>
              <a:buNone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B4AC3-39E6-42E9-BD70-02680C6436F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Отпуск тепловой энергии потребителям ГРЭС</a:t>
            </a:r>
            <a:endParaRPr lang="ru-RU" sz="2400" b="0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92191"/>
            <a:ext cx="1298561" cy="652329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609150"/>
              </p:ext>
            </p:extLst>
          </p:nvPr>
        </p:nvGraphicFramePr>
        <p:xfrm>
          <a:off x="467544" y="928903"/>
          <a:ext cx="8352928" cy="204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Лист" r:id="rId4" imgW="12420571" imgH="3038488" progId="Excel.Sheet.12">
                  <p:link updateAutomatic="1"/>
                </p:oleObj>
              </mc:Choice>
              <mc:Fallback>
                <p:oleObj name="Лист" r:id="rId4" imgW="12420571" imgH="303848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928903"/>
                        <a:ext cx="8352928" cy="2042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24364"/>
              </p:ext>
            </p:extLst>
          </p:nvPr>
        </p:nvGraphicFramePr>
        <p:xfrm>
          <a:off x="2421379" y="3212976"/>
          <a:ext cx="4301242" cy="321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Лист" r:id="rId6" imgW="4743428" imgH="3543454" progId="Excel.Sheet.12">
                  <p:link updateAutomatic="1"/>
                </p:oleObj>
              </mc:Choice>
              <mc:Fallback>
                <p:oleObj name="Лист" r:id="rId6" imgW="4743428" imgH="35434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1379" y="3212976"/>
                        <a:ext cx="4301242" cy="3212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п.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за 1 полугодие 2023 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964297"/>
              </p:ext>
            </p:extLst>
          </p:nvPr>
        </p:nvGraphicFramePr>
        <p:xfrm>
          <a:off x="279863" y="929776"/>
          <a:ext cx="8654181" cy="487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Лист" r:id="rId6" imgW="17373600" imgH="9344141" progId="Excel.Sheet.12">
                  <p:link updateAutomatic="1"/>
                </p:oleObj>
              </mc:Choice>
              <mc:Fallback>
                <p:oleObj name="Лист" r:id="rId6" imgW="17373600" imgH="934414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9863" y="929776"/>
                        <a:ext cx="8654181" cy="487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999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ea typeface="+mj-ea"/>
                <a:cs typeface="Times New Roman" pitchFamily="18" charset="0"/>
              </a:rPr>
              <a:t> 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ГРЭС п.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Топар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за 1 полугодие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" name="Рисунок 5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974321"/>
              </p:ext>
            </p:extLst>
          </p:nvPr>
        </p:nvGraphicFramePr>
        <p:xfrm>
          <a:off x="251520" y="929776"/>
          <a:ext cx="8800674" cy="516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Лист" r:id="rId5" imgW="17373600" imgH="10191776" progId="Excel.Sheet.12">
                  <p:link updateAutomatic="1"/>
                </p:oleObj>
              </mc:Choice>
              <mc:Fallback>
                <p:oleObj name="Лист" r:id="rId5" imgW="17373600" imgH="101917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929776"/>
                        <a:ext cx="8800674" cy="516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5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ea typeface="+mj-ea"/>
                <a:cs typeface="Times New Roman" pitchFamily="18" charset="0"/>
              </a:rPr>
              <a:t> 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ГРЭС п.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Топар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за 1 полугодие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Рисунок 5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31345"/>
              </p:ext>
            </p:extLst>
          </p:nvPr>
        </p:nvGraphicFramePr>
        <p:xfrm>
          <a:off x="251520" y="908720"/>
          <a:ext cx="8798180" cy="5812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Лист" r:id="rId5" imgW="17373600" imgH="11477651" progId="Excel.Sheet.12">
                  <p:link updateAutomatic="1"/>
                </p:oleObj>
              </mc:Choice>
              <mc:Fallback>
                <p:oleObj name="Лист" r:id="rId5" imgW="17373600" imgH="1147765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908720"/>
                        <a:ext cx="8798180" cy="5812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5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8253" y="0"/>
            <a:ext cx="9144000" cy="112474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</a:t>
            </a:r>
            <a:r>
              <a:rPr lang="ru-RU" sz="2000" i="1" dirty="0">
                <a:latin typeface="+mn-lt"/>
                <a:cs typeface="Times New Roman" pitchFamily="18" charset="0"/>
              </a:rPr>
              <a:t>достижении показателей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качества 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эффективности </a:t>
            </a:r>
            <a:r>
              <a:rPr lang="ru-RU" sz="2000" i="1" dirty="0">
                <a:latin typeface="+mn-lt"/>
                <a:cs typeface="Times New Roman" pitchFamily="18" charset="0"/>
              </a:rPr>
              <a:t>деятельности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ГРЭС п. </a:t>
            </a:r>
            <a:r>
              <a:rPr lang="ru-RU" sz="2000" i="1" dirty="0" err="1" smtClean="0">
                <a:latin typeface="+mn-lt"/>
                <a:cs typeface="Times New Roman" pitchFamily="18" charset="0"/>
              </a:rPr>
              <a:t>Топар</a:t>
            </a:r>
            <a:endParaRPr lang="ru-RU" sz="2000" i="1" dirty="0" smtClean="0">
              <a:latin typeface="+mn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>
                <a:latin typeface="+mn-lt"/>
                <a:cs typeface="Times New Roman" pitchFamily="18" charset="0"/>
              </a:rPr>
              <a:t>за</a:t>
            </a:r>
            <a:r>
              <a:rPr lang="en-US" sz="2000" i="1" dirty="0">
                <a:latin typeface="+mn-lt"/>
                <a:cs typeface="Times New Roman" pitchFamily="18" charset="0"/>
              </a:rPr>
              <a:t> 1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полугодие202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3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года</a:t>
            </a:r>
            <a:endParaRPr lang="ru-RU" sz="2000" i="1" dirty="0">
              <a:latin typeface="+mn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355530"/>
              </p:ext>
            </p:extLst>
          </p:nvPr>
        </p:nvGraphicFramePr>
        <p:xfrm>
          <a:off x="409442" y="1217808"/>
          <a:ext cx="8361621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Лист" r:id="rId5" imgW="13125370" imgH="7391349" progId="Excel.Sheet.12">
                  <p:link updateAutomatic="1"/>
                </p:oleObj>
              </mc:Choice>
              <mc:Fallback>
                <p:oleObj name="Лист" r:id="rId5" imgW="13125370" imgH="73913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442" y="1217808"/>
                        <a:ext cx="8361621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2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>
                <a:latin typeface="+mn-lt"/>
                <a:cs typeface="Times New Roman" pitchFamily="18" charset="0"/>
              </a:rPr>
              <a:t>Перспективы деятельности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000" i="1" dirty="0">
                <a:latin typeface="+mn-lt"/>
                <a:cs typeface="Times New Roman" pitchFamily="18" charset="0"/>
              </a:rPr>
              <a:t>ГРЭС п. 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Топар</a:t>
            </a:r>
            <a:endParaRPr lang="ru-RU" sz="2000" i="1" dirty="0">
              <a:latin typeface="+mn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на 202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3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000" i="1" dirty="0">
                <a:latin typeface="+mn-lt"/>
                <a:cs typeface="Times New Roman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196" y="4303731"/>
            <a:ext cx="8754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	.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879" y="4894771"/>
            <a:ext cx="85385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Сумма на реализацию ИП ограничена суммой допустимого уровня прибыли и амортизационных отчислений, учтенных в действующей тарифной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смете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b="0" dirty="0">
                <a:latin typeface="Arial" pitchFamily="34" charset="0"/>
                <a:cs typeface="Arial" pitchFamily="34" charset="0"/>
              </a:rPr>
              <a:t>	Реализация мероприятий инвестиционной программы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2024-2028гг позволит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, в первую очередь, обеспечить надежное бесперебойное снабжение теплом, что возможно при своевременном проведении капитальных ремонтов основного оборудования, обновлении вспомогательного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оборудования.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78067"/>
              </p:ext>
            </p:extLst>
          </p:nvPr>
        </p:nvGraphicFramePr>
        <p:xfrm>
          <a:off x="1098818" y="2135247"/>
          <a:ext cx="6742629" cy="260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Лист" r:id="rId5" imgW="8619998" imgH="3505226" progId="Excel.Sheet.12">
                  <p:link updateAutomatic="1"/>
                </p:oleObj>
              </mc:Choice>
              <mc:Fallback>
                <p:oleObj name="Лист" r:id="rId5" imgW="8619998" imgH="350522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8818" y="2135247"/>
                        <a:ext cx="6742629" cy="2605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0879" y="937208"/>
            <a:ext cx="87438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	ТОО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«Главная распределительная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Топар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» до 1 октября 2023г. планирует подать заявку на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утверждение тарифной сметы и 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инвестиционной программы на 5-летний период (2024-2028гг) по восстановлению, реконструкции оборудования, повышению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надёжности на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общую сумму 8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465млн.тенге,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доле на тепловую энергию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– 966,89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b="0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Мероприятия, планируемые к включению в инвестиционную программу: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работе с потребителями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15" y="4005064"/>
            <a:ext cx="8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b="0" dirty="0">
                <a:latin typeface="Arial" pitchFamily="34" charset="0"/>
                <a:cs typeface="Arial" pitchFamily="34" charset="0"/>
              </a:rPr>
              <a:t>ТОО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«Главная распределительная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» ведет постоянную работу по погашению дебиторской  задолженности, составляются соглашения и графики погашения. Также, в рамках договорных отношений составляются заявки на объем отпуска тепловой энергии, направляются уведомления о проведении сезонных включений/отключений подачи тепловой энергии и т.п.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781435"/>
              </p:ext>
            </p:extLst>
          </p:nvPr>
        </p:nvGraphicFramePr>
        <p:xfrm>
          <a:off x="274118" y="980728"/>
          <a:ext cx="8659926" cy="231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Лист" r:id="rId5" imgW="10705941" imgH="2857423" progId="Excel.Sheet.12">
                  <p:link updateAutomatic="1"/>
                </p:oleObj>
              </mc:Choice>
              <mc:Fallback>
                <p:oleObj name="Лист" r:id="rId5" imgW="10705941" imgH="28574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118" y="980728"/>
                        <a:ext cx="8659926" cy="2311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6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24819</TotalTime>
  <Words>324</Words>
  <Application>Microsoft Office PowerPoint</Application>
  <PresentationFormat>Экран (4:3)</PresentationFormat>
  <Paragraphs>50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Calibri</vt:lpstr>
      <vt:lpstr>Times New Roman</vt:lpstr>
      <vt:lpstr>Wingdings 2</vt:lpstr>
      <vt:lpstr>Тема Office</vt:lpstr>
      <vt:lpstr>file:///\\10.24.57.50\обменник%20пэо%202\!!!%20ТАРИФНАЯ%20ГРУППА\обменник%20ГТИ\ДКРЕМ\ОТЧЕТЫ%202023\1%20ПОЛУГОДИЕ%202023г\1.%20ГРЭС\7.%20Объем%20оказанных%20услуг-1%20полуг2023.xlsx!объем%20производства!R3C1:R8C5</vt:lpstr>
      <vt:lpstr>file:///\\10.24.57.50\обменник%20пэо%202\!!!%20ТАРИФНАЯ%20ГРУППА\обменник%20ГТИ\ДКРЕМ\ОТЧЕТЫ%202023\1%20ПОЛУГОДИЕ%202023г\1.%20ГРЭС\7.%20Объем%20оказанных%20услуг-1%20полуг2023.xlsx!объем%20производства!%5b7.%20Объем%20оказанных%20услуг-1%20полуг2023.xlsx%5dобъем%20производства%20Диаграмма%201</vt:lpstr>
      <vt:lpstr>file:///D:\1-Рабочая%20папка\2023-Тарифная%20группа\ГРЭС\ГРЭС-к%20презентации-1полуг%202023г.xlsx!ТС%20ГРЭС-2023!R12C2:R27C8</vt:lpstr>
      <vt:lpstr>file:///D:\1-Рабочая%20папка\2023-Тарифная%20группа\ГРЭС\ГРЭС-к%20презентации-1полуг%202023г.xlsx!ТС%20ГРЭС-2023!R30C2:R55C8</vt:lpstr>
      <vt:lpstr>file:///D:\1-Рабочая%20папка\2023-Тарифная%20группа\ГРЭС\ГРЭС-к%20презентации-1полуг%202023г.xlsx!ТС%20ГРЭС-2023!R56C2:R84C8</vt:lpstr>
      <vt:lpstr>file:///D:\1-Рабочая%20папка\2023-Тарифная%20группа\ГРЭС\ГРЭС-к%20презентации-1полуг%202023г.xlsx!производство%20тэ2023!R9C2:R18C7</vt:lpstr>
      <vt:lpstr>file:///\\10.24.57.50\обменник%20пэо%202\!!!%20ТАРИФНАЯ%20ГРУППА\обменник%20ГТИ\ДКРЕМ\ОТЧЕТЫ%202023\1%20ПОЛУГОДИЕ%202023г\Презентации%20к%20отчету-1%20полуг-2023г\Копия%20Книга1%20(3).xlsx!ГРЭС!R4C1:R10C5</vt:lpstr>
      <vt:lpstr>\\10.24.57.50\обменник пэо 2\!!! ТАРИФНАЯ ГРУППА\обменник ГТИ\ДКРЕМ\ОТЧЕТЫ 2023\1 ПОЛУГОДИЕ 2023г\ДБ задолженность на 01.07.2023г.xlsx!тэ ГРЭС!R3C1:R8C6</vt:lpstr>
      <vt:lpstr>Презентация PowerPoint</vt:lpstr>
      <vt:lpstr>Общая информация о ТОО ГРЭС п. Топар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9 МЕСЯЦЕВ  ДЭС</dc:title>
  <dc:creator>Your User Name</dc:creator>
  <cp:lastModifiedBy>Алмагуль Нургалиева</cp:lastModifiedBy>
  <cp:revision>1209</cp:revision>
  <dcterms:created xsi:type="dcterms:W3CDTF">2009-10-06T11:47:54Z</dcterms:created>
  <dcterms:modified xsi:type="dcterms:W3CDTF">2023-07-28T12:00:15Z</dcterms:modified>
</cp:coreProperties>
</file>