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7"/>
  </p:notesMasterIdLst>
  <p:handoutMasterIdLst>
    <p:handoutMasterId r:id="rId18"/>
  </p:handoutMasterIdLst>
  <p:sldIdLst>
    <p:sldId id="420" r:id="rId2"/>
    <p:sldId id="423" r:id="rId3"/>
    <p:sldId id="424" r:id="rId4"/>
    <p:sldId id="388" r:id="rId5"/>
    <p:sldId id="426" r:id="rId6"/>
    <p:sldId id="427" r:id="rId7"/>
    <p:sldId id="425" r:id="rId8"/>
    <p:sldId id="428" r:id="rId9"/>
    <p:sldId id="429" r:id="rId10"/>
    <p:sldId id="430" r:id="rId11"/>
    <p:sldId id="431" r:id="rId12"/>
    <p:sldId id="435" r:id="rId13"/>
    <p:sldId id="457" r:id="rId14"/>
    <p:sldId id="455" r:id="rId15"/>
    <p:sldId id="38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 autoAdjust="0"/>
  </p:normalViewPr>
  <p:slideViewPr>
    <p:cSldViewPr>
      <p:cViewPr>
        <p:scale>
          <a:sx n="121" d="100"/>
          <a:sy n="121" d="100"/>
        </p:scale>
        <p:origin x="-124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25.04.2024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25.04.2024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D81A-260A-451B-9CC7-2141AB16D1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29A6-BF09-4210-A43C-DC3770B51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6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62;&#1058;&#1042;&#1069;&#1057;-&#1082;&#1072;&#1085;&#1072;&#1083;%20(2023)!R1C1:R20C7" TargetMode="External"/><Relationship Id="rId4" Type="http://schemas.openxmlformats.org/officeDocument/2006/relationships/image" Target="cid:image001.png@01D3ABD2.8052D3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62;&#1058;&#1042;&#1069;&#1057;-&#1082;&#1072;&#1085;&#1072;&#1083;%20(2023)!R22C1:R55C7" TargetMode="External"/><Relationship Id="rId4" Type="http://schemas.openxmlformats.org/officeDocument/2006/relationships/image" Target="cid:image001.png@01D3ABD2.8052D3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7;&#1086;&#1082;&#1072;&#1079;.&#1082;&#1072;&#1095;%20&#1082;&#1072;&#1085;&#1072;&#1083;!R8C1:R20C7" TargetMode="External"/><Relationship Id="rId4" Type="http://schemas.openxmlformats.org/officeDocument/2006/relationships/image" Target="cid:image001.png@01D3ABD2.8052D3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76;-&#1090;%20&#1079;&#1072;&#1076;&#1086;&#1083;&#1078;!R4C1:R9C6" TargetMode="External"/><Relationship Id="rId4" Type="http://schemas.openxmlformats.org/officeDocument/2006/relationships/image" Target="cid:image001.png@01D3ABD2.8052D3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9;&#1083;&#1072;&#1081;&#1076;%20&#1060;&#1061;&#1044;%20&#1062;&#1058;&#1042;&#1069;&#1057;!&#1054;&#1073;&#1083;&#1072;&#1089;&#1090;&#1100;_&#1087;&#1077;&#1095;&#1072;&#1090;&#1080;" TargetMode="External"/><Relationship Id="rId4" Type="http://schemas.openxmlformats.org/officeDocument/2006/relationships/image" Target="cid:image001.png@01D3ABD2.8052D3B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3ABD2.8052D3B0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png@01D3ABD2.8052D3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6;&#1073;&#1098;&#1077;&#1084;%20&#1090;&#1101;!%5b&#1086;&#1090;&#1095;&#1077;&#1090;%20&#1062;&#1058;&#1042;&#1069;&#1057;%202023-&#1082;%20&#1087;&#1088;&#1077;&#1079;&#1077;&#1085;&#1090;&#1072;&#1094;&#1080;&#1080;%20(&#1090;&#1101;+&#1082;&#1072;&#1085;).xlsx%5d&#1086;&#1073;&#1098;&#1077;&#1084;%20&#1090;&#1101;%20&#1044;&#1080;&#1072;&#1075;&#1088;&#1072;&#1084;&#1084;&#1072;%20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6;&#1073;&#1098;&#1077;&#1084;%20&#1090;&#1101;!%5b&#1086;&#1090;&#1095;&#1077;&#1090;%20&#1062;&#1058;&#1042;&#1069;&#1057;%202023-&#1082;%20&#1087;&#1088;&#1077;&#1079;&#1077;&#1085;&#1090;&#1072;&#1094;&#1080;&#1080;%20(&#1090;&#1101;+&#1082;&#1072;&#1085;).xlsx%5d&#1086;&#1073;&#1098;&#1077;&#1084;%20&#1090;&#1101;%20&#1044;&#1080;&#1072;&#1075;&#1088;&#1072;&#1084;&#1084;&#1072;%202" TargetMode="External"/><Relationship Id="rId5" Type="http://schemas.openxmlformats.org/officeDocument/2006/relationships/image" Target="../media/image5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6;&#1073;&#1098;&#1077;&#1084;%20&#1090;&#1101;!R1C1:R7C5" TargetMode="Externa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62;&#1058;&#1042;&#1069;&#1057;-&#1090;&#1077;&#1087;&#1083;&#1086;%20(2023)!R8C3:R30C9" TargetMode="External"/><Relationship Id="rId4" Type="http://schemas.openxmlformats.org/officeDocument/2006/relationships/image" Target="cid:image001.png@01D3ABD2.8052D3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62;&#1058;&#1042;&#1069;&#1057;-&#1090;&#1077;&#1087;&#1083;&#1086;%20(2023)!R31C3:R65C9" TargetMode="External"/><Relationship Id="rId4" Type="http://schemas.openxmlformats.org/officeDocument/2006/relationships/image" Target="cid:image001.png@01D3ABD2.8052D3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0;&#1087;-2023(&#1090;&#1101;)!R3C2:R7C11" TargetMode="External"/><Relationship Id="rId4" Type="http://schemas.openxmlformats.org/officeDocument/2006/relationships/image" Target="cid:image001.png@01D3ABD2.8052D3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png@01D3ABD2.8052D3B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6;&#1073;&#1098;&#1077;&#1084;%20&#1082;&#1072;&#1085;!%5b&#1086;&#1090;&#1095;&#1077;&#1090;%20&#1062;&#1058;&#1042;&#1069;&#1057;%202023-&#1082;%20&#1087;&#1088;&#1077;&#1079;&#1077;&#1085;&#1090;&#1072;&#1094;&#1080;&#1080;%20(&#1090;&#1101;+&#1082;&#1072;&#1085;).xlsx%5d&#1086;&#1073;&#1098;&#1077;&#1084;%20&#1082;&#1072;&#1085;%20&#1044;&#1080;&#1072;&#1075;&#1088;&#1072;&#1084;&#1084;&#1072;%20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6;&#1073;&#1098;&#1077;&#1084;%20&#1082;&#1072;&#1085;!%5b&#1086;&#1090;&#1095;&#1077;&#1090;%20&#1062;&#1058;&#1042;&#1069;&#1057;%202023-&#1082;%20&#1087;&#1088;&#1077;&#1079;&#1077;&#1085;&#1090;&#1072;&#1094;&#1080;&#1080;%20(&#1090;&#1101;+&#1082;&#1072;&#1085;).xlsx%5d&#1086;&#1073;&#1098;&#1077;&#1084;%20&#1082;&#1072;&#1085;%20&#1044;&#1080;&#1072;&#1075;&#1088;&#1072;&#1084;&#1084;&#1072;%202" TargetMode="External"/><Relationship Id="rId5" Type="http://schemas.openxmlformats.org/officeDocument/2006/relationships/image" Target="../media/image12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62;&#1058;&#1042;&#1069;&#1057;%202023-&#1082;%20&#1087;&#1088;&#1077;&#1079;&#1077;&#1085;&#1090;&#1072;&#1094;&#1080;&#1080;%20(&#1090;&#1101;+&#1082;&#1072;&#1085;).xlsx!&#1086;&#1073;&#1098;&#1077;&#1084;%20&#1082;&#1072;&#1085;!R1C1:R6C5" TargetMode="External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92335" y="1124744"/>
            <a:ext cx="8372153" cy="3142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ru-RU" sz="55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ЦТВЭС ТОО «Главная распределительная энергостанция Топар»</a:t>
            </a:r>
            <a:endParaRPr lang="ru-RU" sz="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отводу 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очистке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п. Топар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69704"/>
              </p:ext>
            </p:extLst>
          </p:nvPr>
        </p:nvGraphicFramePr>
        <p:xfrm>
          <a:off x="179512" y="909742"/>
          <a:ext cx="8851573" cy="540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Лист" r:id="rId5" imgW="14563772" imgH="8886786" progId="Excel.Sheet.12">
                  <p:link updateAutomatic="1"/>
                </p:oleObj>
              </mc:Choice>
              <mc:Fallback>
                <p:oleObj name="Лист" r:id="rId5" imgW="14563772" imgH="888678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909742"/>
                        <a:ext cx="8851573" cy="5400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1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отводу и (или) очистке 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ГРЭС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п. Топар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7236"/>
              </p:ext>
            </p:extLst>
          </p:nvPr>
        </p:nvGraphicFramePr>
        <p:xfrm>
          <a:off x="161427" y="926631"/>
          <a:ext cx="8821146" cy="516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Лист" r:id="rId5" imgW="14563772" imgH="8534387" progId="Excel.Sheet.12">
                  <p:link updateAutomatic="1"/>
                </p:oleObj>
              </mc:Choice>
              <mc:Fallback>
                <p:oleObj name="Лист" r:id="rId5" imgW="14563772" imgH="85343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427" y="926631"/>
                        <a:ext cx="8821146" cy="516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8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Информация об исполнении утвержденной инвестиционной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программы, о соблюдении показателей качества и надежности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регулируемых услуг и достижении показателей эффективности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600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+mn-lt"/>
                <a:cs typeface="Times New Roman" pitchFamily="18" charset="0"/>
              </a:rPr>
              <a:t>по отводу и очистке  сточных вод  ЦТВЭС ТОО ГРЭС п. Топар за 2023 г.</a:t>
            </a:r>
            <a:endParaRPr lang="ru-RU" sz="16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989" y="135557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рамках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тарифа на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услуги по отводу и (или) очистке сточных вод для ЦТВЭС ТОО «Главная распределительная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Топар»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на 2023 год инвестиционная программа не утверждалась  </a:t>
            </a:r>
            <a:endParaRPr lang="ru-RU" sz="1200" b="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39059"/>
              </p:ext>
            </p:extLst>
          </p:nvPr>
        </p:nvGraphicFramePr>
        <p:xfrm>
          <a:off x="407137" y="2060848"/>
          <a:ext cx="8329725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Лист" r:id="rId5" imgW="15449674" imgH="6143762" progId="Excel.Sheet.12">
                  <p:link updateAutomatic="1"/>
                </p:oleObj>
              </mc:Choice>
              <mc:Fallback>
                <p:oleObj name="Лист" r:id="rId5" imgW="15449674" imgH="614376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137" y="2060848"/>
                        <a:ext cx="8329725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5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Times New Roman" pitchFamily="18" charset="0"/>
              </a:rPr>
              <a:t>Информация о работе с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потребителям ЦТВЭС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ТОО </a:t>
            </a:r>
            <a:r>
              <a:rPr lang="ru-RU" sz="2000" i="1" dirty="0">
                <a:latin typeface="+mn-lt"/>
                <a:cs typeface="Times New Roman" pitchFamily="18" charset="0"/>
              </a:rPr>
              <a:t>« Главная распределительная энергостанция Топар»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247" y="44072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Цех тепловодоэнергоснабжения ТОО «Главная распределительная энергостанция Топар» ведет постоянную работу по погашению дебиторской  задолженности, составляются соглашения и графики погашения. Также, в рамках договорных отношений направляются уведомления о проведении сезонных включений/отключений подачи тепловой энергии и т.п.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7"/>
            <a:ext cx="8291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31.12.2023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г. за потребителями коммунальных услуг числится дебиторская задолженность:</a:t>
            </a:r>
          </a:p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- потребители коммунальных услуг п.Топар –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84207,55 </a:t>
            </a:r>
            <a:r>
              <a:rPr lang="ru-RU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87296"/>
              </p:ext>
            </p:extLst>
          </p:nvPr>
        </p:nvGraphicFramePr>
        <p:xfrm>
          <a:off x="238125" y="1700808"/>
          <a:ext cx="866775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Лист" r:id="rId5" imgW="8667887" imgH="2419183" progId="Excel.Sheet.12">
                  <p:link updateAutomatic="1"/>
                </p:oleObj>
              </mc:Choice>
              <mc:Fallback>
                <p:oleObj name="Лист" r:id="rId5" imgW="8667887" imgH="241918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125" y="1700808"/>
                        <a:ext cx="8667750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5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основных финансовых показателях за 202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год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 </a:t>
            </a:r>
            <a:r>
              <a:rPr lang="ru-RU" sz="2000" i="1" dirty="0">
                <a:latin typeface="+mn-lt"/>
                <a:cs typeface="Times New Roman" pitchFamily="18" charset="0"/>
              </a:rPr>
              <a:t>перспективы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деятельности ЦТВЭС </a:t>
            </a:r>
            <a:r>
              <a:rPr lang="ru-RU" sz="2000" i="1" dirty="0">
                <a:latin typeface="+mn-lt"/>
                <a:cs typeface="Times New Roman" pitchFamily="18" charset="0"/>
              </a:rPr>
              <a:t>ТОО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ГРЭС Топар 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072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По результатам финансово-хозяйственной деятельности по ЦТВЭС ТОО ГРЭС п.Топар за 202</a:t>
            </a:r>
            <a:r>
              <a:rPr lang="en-US" sz="1200" b="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год сложился убыток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в сумме </a:t>
            </a:r>
            <a:r>
              <a:rPr lang="ru-RU" sz="12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-397,96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9412" y="4941168"/>
            <a:ext cx="8309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 сегодняшний день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ведется работа по передаче активов цеха 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тепловодоэлектроснабжения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с очистными сооружениями в коммунальную собственность 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Акимата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Абайского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района Карагандинской области по договору </a:t>
            </a:r>
            <a:r>
              <a:rPr lang="ru-RU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дарения. С 01.03.2024г. активы Участка по подаче воды по распределительным сетям и  Участка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по эксплуатации сетей очистных сооружений и насосных станций канализации переданы </a:t>
            </a:r>
            <a:r>
              <a:rPr lang="ru-RU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собственность КГП «</a:t>
            </a:r>
            <a:r>
              <a:rPr lang="ru-RU" sz="12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ЖигерСУ</a:t>
            </a:r>
            <a:r>
              <a:rPr lang="ru-RU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», с 01.05.2024г. планируется передача активов по Участку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по эксплуатации тепловых </a:t>
            </a:r>
            <a:r>
              <a:rPr lang="ru-RU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сетей в собственность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ТОО "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Абайлық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жылу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</a:rPr>
              <a:t>"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095934"/>
              </p:ext>
            </p:extLst>
          </p:nvPr>
        </p:nvGraphicFramePr>
        <p:xfrm>
          <a:off x="247964" y="1700807"/>
          <a:ext cx="8572508" cy="29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Лист" r:id="rId5" imgW="11610949" imgH="4057572" progId="Excel.Sheet.12">
                  <p:link updateAutomatic="1"/>
                </p:oleObj>
              </mc:Choice>
              <mc:Fallback>
                <p:oleObj name="Лист" r:id="rId5" imgW="11610949" imgH="40575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964" y="1700807"/>
                        <a:ext cx="8572508" cy="299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0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C0A29B4C-4045-4C07-9044-790E752E1E9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Рисунок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97" y="44624"/>
            <a:ext cx="952500" cy="6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8210" y="248007"/>
            <a:ext cx="3541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Общая информация о ГРЭС п. Топар</a:t>
            </a:r>
            <a:endParaRPr lang="ru-RU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Общая информация о ЦТВЭС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ГРЭС п. Топар</a:t>
            </a:r>
          </a:p>
        </p:txBody>
      </p:sp>
      <p:pic>
        <p:nvPicPr>
          <p:cNvPr id="32" name="Рисунок 31" descr="Описание: ЛОГОТИП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68344" y="55495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17" y="764704"/>
            <a:ext cx="8640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Цех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тепловодоэнергоснабжения (ЦТВЭС) входит в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ТОО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«Главная распределительная энергостанция Топар». </a:t>
            </a:r>
            <a:endParaRPr lang="ru-RU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Основной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деятельностью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ЦТВЭС в 2023 году являлось обеспечение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качественного тепловодоэнергоснабжения поселка Топар. </a:t>
            </a:r>
            <a:endParaRPr lang="ru-RU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Обеспечения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надежного и бесперебойного отвода канализационных вод, своевременный вывоз твердых бытовых отходов (мусора) из жилищного комплекса поселка Топар.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7244" y="2580586"/>
            <a:ext cx="86409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ЦТВЭС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2023 году осуществлял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следующие виды регулируемой деятельности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Услуги по передаче, распределению и снабжению тепловой энергией;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Услуги по отводу и (или) очистке сточных вод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регулируемой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 по которым ЦТВЭС ГРЭС Топар является субъектом малой мощности: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по передаче и распределению электрической энергии;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по подаче воды по распределительным сетям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(По услугам передачи и распределения электрической энергии и подаче воды по распределительным сетям ЦТВЭС ТОО ГРЭС является субъектом малой мощности. В соответствии с действующим законодательством требования, касающиеся отчетности субъекта, на данные виды услуг не распространяются)</a:t>
            </a:r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-13394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Состав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оборудования ГРЭС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8012" y="548680"/>
            <a:ext cx="4391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C0A29B4C-4045-4C07-9044-790E752E1E9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1224136" cy="72008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информация о ЦТВЭС ТОО ГРЭС п. Топар</a:t>
            </a:r>
          </a:p>
        </p:txBody>
      </p:sp>
      <p:pic>
        <p:nvPicPr>
          <p:cNvPr id="13" name="Рисунок 12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190" y="959817"/>
            <a:ext cx="84096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Действующий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тариф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услуги по передаче, распределению и снабжению тепловой энергией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для ЦТВЭС ТОО «Главная распределительная энергостанция Топар» 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</a:t>
            </a:r>
            <a:r>
              <a:rPr lang="en-US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-ОД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.11.</a:t>
            </a:r>
            <a:r>
              <a:rPr lang="en-US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в размере – 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1 385,58 тенге/Гкал без НДС. </a:t>
            </a:r>
          </a:p>
          <a:p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Фактическая себестоимость услуги по передаче, распределению и снабжению тепловой энергией за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год сложилась в размере – </a:t>
            </a:r>
          </a:p>
          <a:p>
            <a:pPr algn="ctr"/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  3 339,21 тенге/Гкал.</a:t>
            </a:r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2724"/>
            <a:ext cx="9144000" cy="1055460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Информация об объемах оказанных услуг по передаче, 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распределению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и снабжению тепловой энергией ЦТВЭС 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ГРЭС п.Топар</a:t>
            </a:r>
            <a:endParaRPr lang="ru-RU" sz="16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9467"/>
            <a:ext cx="1298561" cy="652329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40484"/>
              </p:ext>
            </p:extLst>
          </p:nvPr>
        </p:nvGraphicFramePr>
        <p:xfrm>
          <a:off x="1140985" y="1045746"/>
          <a:ext cx="6599368" cy="204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Лист" r:id="rId4" imgW="8582173" imgH="2657591" progId="Excel.Sheet.12">
                  <p:link updateAutomatic="1"/>
                </p:oleObj>
              </mc:Choice>
              <mc:Fallback>
                <p:oleObj name="Лист" r:id="rId4" imgW="8582173" imgH="26575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0985" y="1045746"/>
                        <a:ext cx="6599368" cy="204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43643"/>
              </p:ext>
            </p:extLst>
          </p:nvPr>
        </p:nvGraphicFramePr>
        <p:xfrm>
          <a:off x="107504" y="3434464"/>
          <a:ext cx="4340541" cy="262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Лист" r:id="rId6" imgW="5295886" imgH="3200439" progId="Excel.Sheet.12">
                  <p:link updateAutomatic="1"/>
                </p:oleObj>
              </mc:Choice>
              <mc:Fallback>
                <p:oleObj name="Лист" r:id="rId6" imgW="5295886" imgH="320043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3434464"/>
                        <a:ext cx="4340541" cy="2623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64523"/>
              </p:ext>
            </p:extLst>
          </p:nvPr>
        </p:nvGraphicFramePr>
        <p:xfrm>
          <a:off x="4927716" y="3434465"/>
          <a:ext cx="4216284" cy="276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Лист" r:id="rId8" imgW="4905487" imgH="3219553" progId="Excel.Sheet.12">
                  <p:link updateAutomatic="1"/>
                </p:oleObj>
              </mc:Choice>
              <mc:Fallback>
                <p:oleObj name="Лист" r:id="rId8" imgW="4905487" imgH="321955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7716" y="3434465"/>
                        <a:ext cx="4216284" cy="276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передаче, распределению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снабжению тепловой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энергией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Топар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69957"/>
              </p:ext>
            </p:extLst>
          </p:nvPr>
        </p:nvGraphicFramePr>
        <p:xfrm>
          <a:off x="179512" y="980728"/>
          <a:ext cx="8770594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Лист" r:id="rId5" imgW="14049466" imgH="8534348" progId="Excel.Sheet.12">
                  <p:link updateAutomatic="1"/>
                </p:oleObj>
              </mc:Choice>
              <mc:Fallback>
                <p:oleObj name="Лист" r:id="rId5" imgW="14049466" imgH="85343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980728"/>
                        <a:ext cx="8770594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передаче, распределению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снабжению тепловой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энергией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Топар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727120"/>
              </p:ext>
            </p:extLst>
          </p:nvPr>
        </p:nvGraphicFramePr>
        <p:xfrm>
          <a:off x="395318" y="931032"/>
          <a:ext cx="8497127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Лист" r:id="rId5" imgW="14049487" imgH="8572616" progId="Excel.Sheet.12">
                  <p:link updateAutomatic="1"/>
                </p:oleObj>
              </mc:Choice>
              <mc:Fallback>
                <p:oleObj name="Лист" r:id="rId5" imgW="14049487" imgH="85726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318" y="931032"/>
                        <a:ext cx="8497127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об исполнении утвержденной инвестиционной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программы, о соблюдении показателей качества и надежности 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регулируемых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услуг и достижении показателей эффективности 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деятельности по передаче и снабжению тепловой энергией за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2023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0080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>
                <a:latin typeface="Arial" pitchFamily="34" charset="0"/>
                <a:cs typeface="Arial" pitchFamily="34" charset="0"/>
              </a:rPr>
              <a:t>Инвестиционная программа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ТОО «Главная распределительная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на 2023г. на услуги по передаче и снабжению тепловой энергией утверждена совместным Приказом ДКРЕМ РК по Карагандинской области и Управления энергетики и жилищно-коммунального хозяйства Карагандинской области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№208-ОД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15.11.2022г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379248"/>
              </p:ext>
            </p:extLst>
          </p:nvPr>
        </p:nvGraphicFramePr>
        <p:xfrm>
          <a:off x="503548" y="2852936"/>
          <a:ext cx="8136904" cy="201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Лист" r:id="rId5" imgW="10058400" imgH="2495640" progId="Excel.Sheet.12">
                  <p:link updateAutomatic="1"/>
                </p:oleObj>
              </mc:Choice>
              <mc:Fallback>
                <p:oleObj name="Лист" r:id="rId5" imgW="10058400" imgH="24956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548" y="2852936"/>
                        <a:ext cx="8136904" cy="201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2093" y="5261345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Целью реализации капитального ремонта участка теплосети является бесперебойная работа теплосетей, снижение расходов на устранение утечек тепла. </a:t>
            </a:r>
          </a:p>
          <a:p>
            <a:pPr algn="just">
              <a:spcAft>
                <a:spcPts val="0"/>
              </a:spcAft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-13394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Состав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оборудования ГРЭС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8012" y="548680"/>
            <a:ext cx="4391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C0A29B4C-4045-4C07-9044-790E752E1E9F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1224136" cy="72008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Информация по участку отвода и очистки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сточных вод 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ТОО ГРЭС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п.Топар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359" y="1118395"/>
            <a:ext cx="84532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На балансе ЦТВЭС ТОО «Главная распределительная энергостанция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Топар»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 01.03.2024г числились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канализационные сети протяженностью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12650м.</a:t>
            </a: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ввода – 1960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Канализационные сети</a:t>
            </a:r>
          </a:p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Dу425-450м Dу157-1720м</a:t>
            </a:r>
          </a:p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Dу219-6540м Dу377-920м</a:t>
            </a:r>
          </a:p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Dу325-2230м Dу108-790м</a:t>
            </a:r>
          </a:p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Итого: 12650 м.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Смотровые колодцы – 744 шт.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Три насосные установки с производительностью в среднем 3840м3 в сутки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ариф, действовавший в 2023 году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услуги по отводу и (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или) очистке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сточных вод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для ЦТВЭС ТОО «Главная распределительная энергостанция Топар» 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№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214-ОД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от 26.10.2021г в размере –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61,31 тенге/м3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без НДС. </a:t>
            </a:r>
          </a:p>
          <a:p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Фактическая себестоимость услуги по отводу и (или) очистке сточных вод за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год сложилась в размере –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313,67   тенге/Гкал.</a:t>
            </a:r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2724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Информация об объемах оказанных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услуг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по отводу и </a:t>
            </a:r>
            <a:endParaRPr lang="ru-RU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очистке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ЦТВЭС ТОО ГРЭС п.Топар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9467"/>
            <a:ext cx="1298561" cy="65232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044460"/>
              </p:ext>
            </p:extLst>
          </p:nvPr>
        </p:nvGraphicFramePr>
        <p:xfrm>
          <a:off x="755576" y="865358"/>
          <a:ext cx="7344816" cy="197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Лист" r:id="rId4" imgW="8591543" imgH="2314575" progId="Excel.Sheet.12">
                  <p:link updateAutomatic="1"/>
                </p:oleObj>
              </mc:Choice>
              <mc:Fallback>
                <p:oleObj name="Лист" r:id="rId4" imgW="8591543" imgH="23145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865358"/>
                        <a:ext cx="7344816" cy="1978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486930"/>
              </p:ext>
            </p:extLst>
          </p:nvPr>
        </p:nvGraphicFramePr>
        <p:xfrm>
          <a:off x="179512" y="3076205"/>
          <a:ext cx="4281211" cy="272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Лист" r:id="rId6" imgW="4781601" imgH="3047871" progId="Excel.Sheet.12">
                  <p:link updateAutomatic="1"/>
                </p:oleObj>
              </mc:Choice>
              <mc:Fallback>
                <p:oleObj name="Лист" r:id="rId6" imgW="4781601" imgH="304787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3076205"/>
                        <a:ext cx="4281211" cy="2729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69077"/>
              </p:ext>
            </p:extLst>
          </p:nvPr>
        </p:nvGraphicFramePr>
        <p:xfrm>
          <a:off x="4604512" y="3133744"/>
          <a:ext cx="4215960" cy="238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Лист" r:id="rId8" imgW="4848229" imgH="2743084" progId="Excel.Sheet.12">
                  <p:link updateAutomatic="1"/>
                </p:oleObj>
              </mc:Choice>
              <mc:Fallback>
                <p:oleObj name="Лист" r:id="rId8" imgW="4848229" imgH="27430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4512" y="3133744"/>
                        <a:ext cx="4215960" cy="2385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2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25972</TotalTime>
  <Words>908</Words>
  <Application>Microsoft Office PowerPoint</Application>
  <PresentationFormat>Экран (4:3)</PresentationFormat>
  <Paragraphs>97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Тема Office</vt:lpstr>
      <vt:lpstr>\\10.24.57.50\обменник пэо 2\!!! ТАРИФНАЯ ГРУППА\обменник ГТИ\ДКРЕМ\ОТЧЕТЫ 2023\Презентации к отчету-2023\отчет ЦТВЭС 2023-к презентации (тэ+кан).xlsx!объем тэ!R1C1:R7C5</vt:lpstr>
      <vt:lpstr>\\10.24.57.50\обменник пэо 2\!!! ТАРИФНАЯ ГРУППА\обменник ГТИ\ДКРЕМ\ОТЧЕТЫ 2023\Презентации к отчету-2023\отчет ЦТВЭС 2023-к презентации (тэ+кан).xlsx!объем тэ![отчет ЦТВЭС 2023-к презентации (тэ+кан).xlsx]объем тэ Диаграмма 2</vt:lpstr>
      <vt:lpstr>\\10.24.57.50\обменник пэо 2\!!! ТАРИФНАЯ ГРУППА\обменник ГТИ\ДКРЕМ\ОТЧЕТЫ 2023\Презентации к отчету-2023\отчет ЦТВЭС 2023-к презентации (тэ+кан).xlsx!объем тэ![отчет ЦТВЭС 2023-к презентации (тэ+кан).xlsx]объем тэ Диаграмма 1</vt:lpstr>
      <vt:lpstr>\\10.24.57.50\обменник пэо 2\!!! ТАРИФНАЯ ГРУППА\обменник ГТИ\ДКРЕМ\ОТЧЕТЫ 2023\Презентации к отчету-2023\отчет ЦТВЭС 2023-к презентации (тэ+кан).xlsx!ЦТВЭС-тепло (2023)!R31C3:R65C9</vt:lpstr>
      <vt:lpstr>\\10.24.57.50\обменник пэо 2\!!! ТАРИФНАЯ ГРУППА\обменник ГТИ\ДКРЕМ\ОТЧЕТЫ 2023\Презентации к отчету-2023\отчет ЦТВЭС 2023-к презентации (тэ+кан).xlsx!ип-2023(тэ)!R3C2:R7C11</vt:lpstr>
      <vt:lpstr>\\10.24.57.50\обменник пэо 2\!!! ТАРИФНАЯ ГРУППА\обменник ГТИ\ДКРЕМ\ОТЧЕТЫ 2023\Презентации к отчету-2023\отчет ЦТВЭС 2023-к презентации (тэ+кан).xlsx!объем кан!R1C1:R6C5</vt:lpstr>
      <vt:lpstr>\\10.24.57.50\обменник пэо 2\!!! ТАРИФНАЯ ГРУППА\обменник ГТИ\ДКРЕМ\ОТЧЕТЫ 2023\Презентации к отчету-2023\отчет ЦТВЭС 2023-к презентации (тэ+кан).xlsx!объем кан![отчет ЦТВЭС 2023-к презентации (тэ+кан).xlsx]объем кан Диаграмма 2</vt:lpstr>
      <vt:lpstr>\\10.24.57.50\обменник пэо 2\!!! ТАРИФНАЯ ГРУППА\обменник ГТИ\ДКРЕМ\ОТЧЕТЫ 2023\Презентации к отчету-2023\отчет ЦТВЭС 2023-к презентации (тэ+кан).xlsx!объем кан![отчет ЦТВЭС 2023-к презентации (тэ+кан).xlsx]объем кан Диаграмма 1</vt:lpstr>
      <vt:lpstr>\\10.24.57.50\обменник пэо 2\!!! ТАРИФНАЯ ГРУППА\обменник ГТИ\ДКРЕМ\ОТЧЕТЫ 2023\Презентации к отчету-2023\отчет ЦТВЭС 2023-к презентации (тэ+кан).xlsx!ЦТВЭС-канал (2023)!R1C1:R20C7</vt:lpstr>
      <vt:lpstr>\\10.24.57.50\обменник пэо 2\!!! ТАРИФНАЯ ГРУППА\обменник ГТИ\ДКРЕМ\ОТЧЕТЫ 2023\Презентации к отчету-2023\отчет ЦТВЭС 2023-к презентации (тэ+кан).xlsx!ЦТВЭС-канал (2023)!R22C1:R55C7</vt:lpstr>
      <vt:lpstr>\\10.24.57.50\обменник пэо 2\!!! ТАРИФНАЯ ГРУППА\обменник ГТИ\ДКРЕМ\ОТЧЕТЫ 2023\Презентации к отчету-2023\отчет ЦТВЭС 2023-к презентации (тэ+кан).xlsx!д-т задолж!R4C1:R9C6</vt:lpstr>
      <vt:lpstr>\\10.24.57.50\обменник пэо 2\!!! ТАРИФНАЯ ГРУППА\обменник ГТИ\ДКРЕМ\ОТЧЕТЫ 2023\Презентации к отчету-2023\отчет ЦТВЭС 2023-к презентации (тэ+кан).xlsx!ЦТВЭС-тепло (2023)!R8C3:R30C9</vt:lpstr>
      <vt:lpstr>\\10.24.57.50\обменник пэо 2\!!! ТАРИФНАЯ ГРУППА\обменник ГТИ\ДКРЕМ\ОТЧЕТЫ 2023\Презентации к отчету-2023\отчет ЦТВЭС 2023-к презентации (тэ+кан).xlsx!показ.кач канал!R8C1:R20C7</vt:lpstr>
      <vt:lpstr>\\10.24.57.50\обменник пэо 2\!!! ТАРИФНАЯ ГРУППА\обменник ГТИ\ДКРЕМ\ОТЧЕТЫ 2023\Презентации к отчету-2023\отчет ЦТВЭС 2023-к презентации (тэ+кан).xlsx!слайд ФХД ЦТВЭС!Область_печати</vt:lpstr>
      <vt:lpstr>Презентация PowerPoint</vt:lpstr>
      <vt:lpstr>Презентация PowerPoint</vt:lpstr>
      <vt:lpstr>Состав оборудования ГРЭС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оборудования ГРЭС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Оксана Подорожняк</cp:lastModifiedBy>
  <cp:revision>1238</cp:revision>
  <cp:lastPrinted>2024-04-25T07:15:10Z</cp:lastPrinted>
  <dcterms:created xsi:type="dcterms:W3CDTF">2009-10-06T11:47:54Z</dcterms:created>
  <dcterms:modified xsi:type="dcterms:W3CDTF">2024-04-25T09:41:33Z</dcterms:modified>
</cp:coreProperties>
</file>