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2"/>
  </p:notesMasterIdLst>
  <p:handoutMasterIdLst>
    <p:handoutMasterId r:id="rId13"/>
  </p:handoutMasterIdLst>
  <p:sldIdLst>
    <p:sldId id="420" r:id="rId2"/>
    <p:sldId id="429" r:id="rId3"/>
    <p:sldId id="395" r:id="rId4"/>
    <p:sldId id="388" r:id="rId5"/>
    <p:sldId id="413" r:id="rId6"/>
    <p:sldId id="426" r:id="rId7"/>
    <p:sldId id="419" r:id="rId8"/>
    <p:sldId id="414" r:id="rId9"/>
    <p:sldId id="416" r:id="rId10"/>
    <p:sldId id="3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CC"/>
    <a:srgbClr val="0099FF"/>
    <a:srgbClr val="0099CC"/>
    <a:srgbClr val="A0BBDC"/>
    <a:srgbClr val="009900"/>
    <a:srgbClr val="00FFFF"/>
    <a:srgbClr val="00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>
        <p:scale>
          <a:sx n="121" d="100"/>
          <a:sy n="121" d="100"/>
        </p:scale>
        <p:origin x="-1248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2A078-58FA-49CA-ADEC-FFEB70DE437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3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ABD2.8052D3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ABD2.8052D3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86;&#1073;&#1098;&#1077;&#1084;%20&#1087;&#1088;&#1086;&#1080;&#1079;&#1074;&#1086;&#1076;&#1089;&#1090;&#1074;&#1072;!%5b&#1086;&#1090;&#1095;&#1077;&#1090;%20&#1043;&#1056;&#1069;&#1057;%202023-&#1082;%20&#1087;&#1088;&#1077;&#1079;&#1077;&#1085;&#1090;&#1072;&#1094;&#1080;&#1080;.xlsx%5d&#1086;&#1073;&#1098;&#1077;&#1084;%20&#1087;&#1088;&#1086;&#1080;&#1079;&#1074;&#1086;&#1076;&#1089;&#1090;&#1074;&#1072;%20&#1044;&#1080;&#1072;&#1075;&#1088;&#1072;&#1084;&#1084;&#1072;%201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86;&#1073;&#1098;&#1077;&#1084;%20&#1087;&#1088;&#1086;&#1080;&#1079;&#1074;&#1086;&#1076;&#1089;&#1090;&#1074;&#1072;!%5b&#1086;&#1090;&#1095;&#1077;&#1090;%20&#1043;&#1056;&#1069;&#1057;%202023-&#1082;%20&#1087;&#1088;&#1077;&#1079;&#1077;&#1085;&#1090;&#1072;&#1094;&#1080;&#1080;.xlsx%5d&#1086;&#1073;&#1098;&#1077;&#1084;%20&#1087;&#1088;&#1086;&#1080;&#1079;&#1074;&#1086;&#1076;&#1089;&#1090;&#1074;&#1072;%20&#1044;&#1080;&#1072;&#1075;&#1088;&#1072;&#1084;&#1084;&#1072;%202" TargetMode="External"/><Relationship Id="rId5" Type="http://schemas.openxmlformats.org/officeDocument/2006/relationships/image" Target="../media/image4.emf"/><Relationship Id="rId4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86;&#1073;&#1098;&#1077;&#1084;%20&#1087;&#1088;&#1086;&#1080;&#1079;&#1074;&#1086;&#1076;&#1089;&#1090;&#1074;&#1072;!R1C1:R6C5" TargetMode="Externa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58;&#1057;%20&#1043;&#1056;&#1069;&#1057;-2023%20!R10C2:R40C10" TargetMode="External"/><Relationship Id="rId5" Type="http://schemas.openxmlformats.org/officeDocument/2006/relationships/image" Target="cid:image001.png@01D3ABD2.8052D3B0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58;&#1057;%20&#1043;&#1056;&#1069;&#1057;-2023%20!R41C2:R77C10" TargetMode="External"/><Relationship Id="rId4" Type="http://schemas.openxmlformats.org/officeDocument/2006/relationships/image" Target="cid:image001.png@01D3ABD2.8052D3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6;&#1082;&#1072;&#1079;&#1072;&#1090;&#1077;&#1083;&#1080;%20&#1082;&#1072;&#1095;,&#1101;&#1092;&#1092;&#1077;&#1082;&#1090;-2023\&#1050;&#1086;&#1087;&#1080;&#1103;%20&#1087;&#1086;&#1082;&#1072;&#1079;&#1072;&#1090;&#1077;&#1083;&#1080;%20&#1082;&#1072;&#1095;-&#1043;&#1056;&#1069;&#1057;%20&#1062;&#1058;&#1042;&#1069;&#1057;-2023.xlsx!&#1087;&#1088;&#1086;&#1080;&#1079;&#1074;&#1086;&#1076;&#1089;&#1090;&#1074;&#1086;%20&#1090;&#1077;&#1087;&#1083;&#1086;&#1074;&#1086;&#1081;%20&#1101;&#1085;&#1077;&#1088;&#1075;&#1080;&#1080;!R21C1:R22C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6;&#1082;&#1072;&#1079;&#1072;&#1090;&#1077;&#1083;&#1080;%20&#1082;&#1072;&#1095;,&#1101;&#1092;&#1092;&#1077;&#1082;&#1090;-2023\&#1050;&#1086;&#1087;&#1080;&#1103;%20&#1087;&#1086;&#1082;&#1072;&#1079;&#1072;&#1090;&#1077;&#1083;&#1080;%20&#1082;&#1072;&#1095;-&#1043;&#1056;&#1069;&#1057;%20&#1062;&#1058;&#1042;&#1069;&#1057;-2023.xlsx!&#1087;&#1088;&#1086;&#1080;&#1079;&#1074;&#1086;&#1076;&#1089;&#1090;&#1074;&#1086;%20&#1090;&#1077;&#1087;&#1083;&#1086;&#1074;&#1086;&#1081;%20&#1101;&#1085;&#1077;&#1088;&#1075;&#1080;&#1080;!R8C1:R15C7" TargetMode="External"/><Relationship Id="rId4" Type="http://schemas.openxmlformats.org/officeDocument/2006/relationships/image" Target="cid:image001.png@01D3ABD2.8052D3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43;&#1056;&#1069;&#1057;!R1C1:R9C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92;&#1093;&#1076;!R3C1:R6C3" TargetMode="External"/><Relationship Id="rId4" Type="http://schemas.openxmlformats.org/officeDocument/2006/relationships/image" Target="cid:image001.png@01D3ABD2.8052D3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&#1055;&#1088;&#1077;&#1079;&#1077;&#1085;&#1090;&#1072;&#1094;&#1080;&#1080;%20&#1082;%20&#1086;&#1090;&#1095;&#1077;&#1090;&#1091;-2023\&#1086;&#1090;&#1095;&#1077;&#1090;%20&#1043;&#1056;&#1069;&#1057;%202023-&#1082;%20&#1087;&#1088;&#1077;&#1079;&#1077;&#1085;&#1090;&#1072;&#1094;&#1080;&#1080;.xlsx!&#1076;&#1090;!R4C1:R8C7" TargetMode="External"/><Relationship Id="rId4" Type="http://schemas.openxmlformats.org/officeDocument/2006/relationships/image" Target="cid:image001.png@01D3ABD2.8052D3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7544" y="548680"/>
            <a:ext cx="8372153" cy="547260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defRPr/>
            </a:pPr>
            <a:endParaRPr lang="ru-RU" sz="36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ТОО «Главная распределительная </a:t>
            </a:r>
            <a:r>
              <a:rPr lang="ru-RU" sz="3600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энергостанция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Топар»</a:t>
            </a:r>
          </a:p>
          <a:p>
            <a:pPr algn="ctr">
              <a:defRPr/>
            </a:pPr>
            <a:endParaRPr lang="ru-RU" sz="36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Отчет </a:t>
            </a:r>
            <a:r>
              <a:rPr lang="ru-RU" sz="3600" dirty="0">
                <a:solidFill>
                  <a:schemeClr val="tx2"/>
                </a:solidFill>
                <a:latin typeface="+mj-lt"/>
                <a:cs typeface="Arial" pitchFamily="34" charset="0"/>
              </a:rPr>
              <a:t>о деятельности по предоставлению регулируемых услуг за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2023г</a:t>
            </a:r>
            <a:endParaRPr lang="ru-RU" sz="3600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ru-RU" sz="5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42875" y="966787"/>
            <a:ext cx="8858250" cy="55721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	Главная распределительная 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1. Введена в эксплуатацию в 19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году,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снабжает электроэнергией предприятия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Карагандинского,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Балхашского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Жезказганского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регионов,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осуществляет отпуск тепла для жилищно-коммунального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сектора п.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г. Абай, 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ТОО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Топарские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теплицы».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2. Установленная электрическая мощность 6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МВт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  3. Установленная тепловая мощность 300 Гкал/час.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  4. Состав основного энергетического оборудования: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14 котлов высокого давления  типа  ПК 10п-2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- 220 т/час;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 котел высокого давления типа ПК-14-3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- 220 т/час;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 котел высокого давления типа Е-250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паропроизводительность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250 т/час.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7 турбин высокого давления, в том числе: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одна турбина типа К-55-8,8, одна турбина типа К-130-8,8, две турбины типа К-100-90,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три теплофикационные турбины типа Т-86-90/2,5.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91772" cy="270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6351"/>
            <a:ext cx="9144000" cy="830362"/>
          </a:xfrm>
          <a:solidFill>
            <a:srgbClr val="A0BBDC"/>
          </a:solidFill>
        </p:spPr>
        <p:txBody>
          <a:bodyPr/>
          <a:lstStyle/>
          <a:p>
            <a:pPr algn="l"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ТОО ГРЭС п.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Топар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algn="l" eaLnBrk="1" hangingPunct="1"/>
            <a:r>
              <a:rPr lang="ru-RU" sz="2400" b="1" i="1" dirty="0">
                <a:latin typeface="Arial" pitchFamily="34" charset="0"/>
                <a:cs typeface="Arial" pitchFamily="34" charset="0"/>
              </a:rPr>
              <a:t>Общая информация 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ТОО ГРЭС п.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Топар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21923" y="834200"/>
            <a:ext cx="8827556" cy="578561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ТОО «Главная распределительная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»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Кроме того, ТОО ГРЭС п.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buNone/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Действующий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до 30 сентября 2023г. тариф на производство тепловой энергии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для ТОО «Главная распределительная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» 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утвержден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Приказом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Департамента Комитета по регулированию естественных монополий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национальной экономики РК по Карагандинской области №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67-ОД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27.05.2022 г. с введением в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действие с 01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июля 2022,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 размере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1821,11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/Гкал.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(тарифная смета скорректирована Приказом ДКРЕМ по Карагандинской области №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220-ОД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17.11.22г.)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400" i="1" dirty="0">
                <a:latin typeface="Arial" pitchFamily="34" charset="0"/>
                <a:cs typeface="Arial" pitchFamily="34" charset="0"/>
              </a:rPr>
              <a:t>Приказом ДКРЕМ  МНЭ РК по области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№ 54-ОД от 21.09.23г. в соответствии с пп.1 п.601 «Правил формирования тарифов», утвержденных Приказом Министра национальной экономики Республики Казахстан № 90 от 19 ноября 2019 года (далее ПФТ), в связи с изменением стоимости стратегических товаров (уголь), с вводом в действие с 01 октября 2023г, утвержден тариф на производство тепловой энергии в размере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:  2 065,52  тенге/Гкал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без учёта НДС.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indent="361950" algn="ctr" eaLnBrk="1" hangingPunct="1">
              <a:buFont typeface="Wingdings 2" pitchFamily="18" charset="2"/>
              <a:buNone/>
            </a:pP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Фактическая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себестоимость производства тепловой энергии за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г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сложилась в размере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–  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3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086,89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/Гкал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ГРЭС</a:t>
            </a:r>
            <a:endParaRPr lang="ru-RU" sz="24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92191"/>
            <a:ext cx="1298561" cy="65232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978244"/>
              </p:ext>
            </p:extLst>
          </p:nvPr>
        </p:nvGraphicFramePr>
        <p:xfrm>
          <a:off x="1331640" y="847833"/>
          <a:ext cx="668304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Лист" r:id="rId4" imgW="10163200" imgH="2628746" progId="Excel.Sheet.12">
                  <p:link updateAutomatic="1"/>
                </p:oleObj>
              </mc:Choice>
              <mc:Fallback>
                <p:oleObj name="Лист" r:id="rId4" imgW="10163200" imgH="262874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847833"/>
                        <a:ext cx="6683041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03812"/>
              </p:ext>
            </p:extLst>
          </p:nvPr>
        </p:nvGraphicFramePr>
        <p:xfrm>
          <a:off x="179512" y="2996952"/>
          <a:ext cx="4340666" cy="315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Лист" r:id="rId6" imgW="4591086" imgH="3248051" progId="Excel.Sheet.12">
                  <p:link updateAutomatic="1"/>
                </p:oleObj>
              </mc:Choice>
              <mc:Fallback>
                <p:oleObj name="Лист" r:id="rId6" imgW="4591086" imgH="32480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2996952"/>
                        <a:ext cx="4340666" cy="315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14351"/>
              </p:ext>
            </p:extLst>
          </p:nvPr>
        </p:nvGraphicFramePr>
        <p:xfrm>
          <a:off x="4600524" y="2996952"/>
          <a:ext cx="4402144" cy="339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Лист" r:id="rId8" imgW="4419658" imgH="3400271" progId="Excel.Sheet.12">
                  <p:link updateAutomatic="1"/>
                </p:oleObj>
              </mc:Choice>
              <mc:Fallback>
                <p:oleObj name="Лист" r:id="rId8" imgW="4419658" imgH="340027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0524" y="2996952"/>
                        <a:ext cx="4402144" cy="3394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99595"/>
              </p:ext>
            </p:extLst>
          </p:nvPr>
        </p:nvGraphicFramePr>
        <p:xfrm>
          <a:off x="179512" y="834199"/>
          <a:ext cx="8778018" cy="588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Лист" r:id="rId6" imgW="17726173" imgH="11887046" progId="Excel.Sheet.12">
                  <p:link updateAutomatic="1"/>
                </p:oleObj>
              </mc:Choice>
              <mc:Fallback>
                <p:oleObj name="Лист" r:id="rId6" imgW="17726173" imgH="1188704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834199"/>
                        <a:ext cx="8778018" cy="588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99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385810"/>
              </p:ext>
            </p:extLst>
          </p:nvPr>
        </p:nvGraphicFramePr>
        <p:xfrm>
          <a:off x="322197" y="848975"/>
          <a:ext cx="8611847" cy="587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Лист" r:id="rId5" imgW="17726173" imgH="12096608" progId="Excel.Sheet.12">
                  <p:link updateAutomatic="1"/>
                </p:oleObj>
              </mc:Choice>
              <mc:Fallback>
                <p:oleObj name="Лист" r:id="rId5" imgW="17726173" imgH="120966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197" y="848975"/>
                        <a:ext cx="8611847" cy="5877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за 202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год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148833"/>
              </p:ext>
            </p:extLst>
          </p:nvPr>
        </p:nvGraphicFramePr>
        <p:xfrm>
          <a:off x="251519" y="836712"/>
          <a:ext cx="8634829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Лист" r:id="rId5" imgW="16116343" imgH="5915025" progId="Excel.Sheet.12">
                  <p:link updateAutomatic="1"/>
                </p:oleObj>
              </mc:Choice>
              <mc:Fallback>
                <p:oleObj name="Лист" r:id="rId5" imgW="16116343" imgH="5915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19" y="836712"/>
                        <a:ext cx="8634829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52062"/>
              </p:ext>
            </p:extLst>
          </p:nvPr>
        </p:nvGraphicFramePr>
        <p:xfrm>
          <a:off x="243256" y="4077072"/>
          <a:ext cx="8643092" cy="142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Лист" r:id="rId7" imgW="16116343" imgH="2657591" progId="Excel.Sheet.12">
                  <p:link updateAutomatic="1"/>
                </p:oleObj>
              </mc:Choice>
              <mc:Fallback>
                <p:oleObj name="Лист" r:id="rId7" imgW="16116343" imgH="26575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256" y="4077072"/>
                        <a:ext cx="8643092" cy="1424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2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основных финансовых показателях за 202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год и перспективах деятельности ТОО 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911" y="908720"/>
            <a:ext cx="82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По результатам финансово-хозяйственной деятельности  ТОО ГРЭС п.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по производству тепловой энергии за 202</a:t>
            </a:r>
            <a:r>
              <a:rPr lang="en-US" sz="1200" b="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год сложился убыток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в сумме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955,52  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481" y="2513271"/>
            <a:ext cx="825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Перспективы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деятельности ТОО ГРЭС п. Топар на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2024-2028гг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0188" y="5402747"/>
            <a:ext cx="8140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543" y="2821048"/>
            <a:ext cx="824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На сегодняшний день на ГРЭС п.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действует  инвестиционная программа, утвержденная совместным приказом ДКРЕМ по области </a:t>
            </a:r>
            <a:r>
              <a:rPr lang="kk-KZ" sz="1200" b="0" i="1" dirty="0" smtClean="0">
                <a:latin typeface="Arial" pitchFamily="34" charset="0"/>
                <a:cs typeface="Arial" pitchFamily="34" charset="0"/>
              </a:rPr>
              <a:t>Ұлытау и Управления энергетики и ЖКХ Карагандинской области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на 5 летний период 2024-2028гг.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03185"/>
              </p:ext>
            </p:extLst>
          </p:nvPr>
        </p:nvGraphicFramePr>
        <p:xfrm>
          <a:off x="594063" y="1412776"/>
          <a:ext cx="7810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Лист" r:id="rId5" imgW="7810485" imgH="914244" progId="Excel.Sheet.12">
                  <p:link updateAutomatic="1"/>
                </p:oleObj>
              </mc:Choice>
              <mc:Fallback>
                <p:oleObj name="Лист" r:id="rId5" imgW="7810485" imgH="9142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063" y="1412776"/>
                        <a:ext cx="7810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4063" y="5295025"/>
            <a:ext cx="824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С учетом утвержденной ИП, с 1 июня 2024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года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для ТОО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ГРЭС п. Топар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утвержден тариф на услуги производства тепловой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энергии  на период 2024-2028г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: 2024г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3 273,02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2025г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– 3 552,46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2026г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3 655,30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2027г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3 994,55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; 2028г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3 981,70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64451"/>
              </p:ext>
            </p:extLst>
          </p:nvPr>
        </p:nvGraphicFramePr>
        <p:xfrm>
          <a:off x="578633" y="3546676"/>
          <a:ext cx="7992454" cy="174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Лист" r:id="rId7" imgW="11106187" imgH="2428855" progId="Excel.Sheet.12">
                  <p:link updateAutomatic="1"/>
                </p:oleObj>
              </mc:Choice>
              <mc:Fallback>
                <p:oleObj name="Лист" r:id="rId7" imgW="11106187" imgH="242885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633" y="3546676"/>
                        <a:ext cx="7992454" cy="1748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5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857768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0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«Главная распределительная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»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120383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b="0" dirty="0">
                <a:latin typeface="Arial" pitchFamily="34" charset="0"/>
                <a:cs typeface="Arial" pitchFamily="34" charset="0"/>
              </a:rPr>
              <a:t>Дебиторская задолженность по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теплоэнергии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по состоянию на 31.12.2023г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.(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тыс.тенге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) </a:t>
            </a: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6339"/>
              </p:ext>
            </p:extLst>
          </p:nvPr>
        </p:nvGraphicFramePr>
        <p:xfrm>
          <a:off x="395536" y="2521224"/>
          <a:ext cx="8364639" cy="228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Лист" r:id="rId5" imgW="10925258" imgH="2990876" progId="Excel.Sheet.12">
                  <p:link updateAutomatic="1"/>
                </p:oleObj>
              </mc:Choice>
              <mc:Fallback>
                <p:oleObj name="Лист" r:id="rId5" imgW="10925258" imgH="29908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2521224"/>
                        <a:ext cx="8364639" cy="228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1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26435</TotalTime>
  <Words>517</Words>
  <Application>Microsoft Office PowerPoint</Application>
  <PresentationFormat>Экран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Тема Office</vt:lpstr>
      <vt:lpstr>\\10.24.57.50\обменник пэо 2\!!! ТАРИФНАЯ ГРУППА\обменник ГТИ\ДКРЕМ\ОТЧЕТЫ 2023\Презентации к отчету-2023\отчет ГРЭС 2023-к презентации.xlsx!объем производства!R1C1:R6C5</vt:lpstr>
      <vt:lpstr>\\10.24.57.50\обменник пэо 2\!!! ТАРИФНАЯ ГРУППА\обменник ГТИ\ДКРЕМ\ОТЧЕТЫ 2023\Презентации к отчету-2023\отчет ГРЭС 2023-к презентации.xlsx!объем производства![отчет ГРЭС 2023-к презентации.xlsx]объем производства Диаграмма 2</vt:lpstr>
      <vt:lpstr>\\10.24.57.50\обменник пэо 2\!!! ТАРИФНАЯ ГРУППА\обменник ГТИ\ДКРЕМ\ОТЧЕТЫ 2023\Презентации к отчету-2023\отчет ГРЭС 2023-к презентации.xlsx!объем производства![отчет ГРЭС 2023-к презентации.xlsx]объем производства Диаграмма 1</vt:lpstr>
      <vt:lpstr>\\10.24.57.50\обменник пэо 2\!!! ТАРИФНАЯ ГРУППА\обменник ГТИ\ДКРЕМ\ОТЧЕТЫ 2023\Презентации к отчету-2023\отчет ГРЭС 2023-к презентации.xlsx!ТС ГРЭС-2023 !R10C2:R40C10</vt:lpstr>
      <vt:lpstr>\\10.24.57.50\обменник пэо 2\!!! ТАРИФНАЯ ГРУППА\обменник ГТИ\ДКРЕМ\ОТЧЕТЫ 2023\Презентации к отчету-2023\отчет ГРЭС 2023-к презентации.xlsx!ТС ГРЭС-2023 !R41C2:R77C10</vt:lpstr>
      <vt:lpstr>\\10.24.57.50\обменник пэо 2\!!! ТАРИФНАЯ ГРУППА\обменник ГТИ\ДКРЕМ\ОТЧЕТЫ 2023\Показатели кач,эффект-2023\Копия показатели кач-ГРЭС ЦТВЭС-2023.xlsx!производство тепловой энергии!R8C1:R15C7</vt:lpstr>
      <vt:lpstr>\\10.24.57.50\обменник пэо 2\!!! ТАРИФНАЯ ГРУППА\обменник ГТИ\ДКРЕМ\ОТЧЕТЫ 2023\Показатели кач,эффект-2023\Копия показатели кач-ГРЭС ЦТВЭС-2023.xlsx!производство тепловой энергии!R21C1:R22C7</vt:lpstr>
      <vt:lpstr>\\10.24.57.50\обменник пэо 2\!!! ТАРИФНАЯ ГРУППА\обменник ГТИ\ДКРЕМ\ОТЧЕТЫ 2023\Презентации к отчету-2023\отчет ГРЭС 2023-к презентации.xlsx!дт!R4C1:R8C7</vt:lpstr>
      <vt:lpstr>\\10.24.57.50\обменник пэо 2\!!! ТАРИФНАЯ ГРУППА\обменник ГТИ\ДКРЕМ\ОТЧЕТЫ 2023\Презентации к отчету-2023\отчет ГРЭС 2023-к презентации.xlsx!фхд!R3C1:R6C3</vt:lpstr>
      <vt:lpstr>\\10.24.57.50\обменник пэо 2\!!! ТАРИФНАЯ ГРУППА\обменник ГТИ\ДКРЕМ\ОТЧЕТЫ 2023\Презентации к отчету-2023\отчет ГРЭС 2023-к презентации.xlsx!ГРЭС!R1C1:R9C8</vt:lpstr>
      <vt:lpstr>Презентация PowerPoint</vt:lpstr>
      <vt:lpstr>Общая информация о ТОО ГРЭС п. Топар</vt:lpstr>
      <vt:lpstr>Общая информация о ТОО ГРЭС п. Топар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Оксана Подорожняк</cp:lastModifiedBy>
  <cp:revision>1210</cp:revision>
  <cp:lastPrinted>2024-04-24T11:08:33Z</cp:lastPrinted>
  <dcterms:created xsi:type="dcterms:W3CDTF">2009-10-06T11:47:54Z</dcterms:created>
  <dcterms:modified xsi:type="dcterms:W3CDTF">2024-04-24T11:35:29Z</dcterms:modified>
</cp:coreProperties>
</file>