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60" r:id="rId1"/>
  </p:sldMasterIdLst>
  <p:notesMasterIdLst>
    <p:notesMasterId r:id="rId13"/>
  </p:notesMasterIdLst>
  <p:handoutMasterIdLst>
    <p:handoutMasterId r:id="rId14"/>
  </p:handoutMasterIdLst>
  <p:sldIdLst>
    <p:sldId id="420" r:id="rId2"/>
    <p:sldId id="441" r:id="rId3"/>
    <p:sldId id="424" r:id="rId4"/>
    <p:sldId id="388" r:id="rId5"/>
    <p:sldId id="427" r:id="rId6"/>
    <p:sldId id="426" r:id="rId7"/>
    <p:sldId id="429" r:id="rId8"/>
    <p:sldId id="430" r:id="rId9"/>
    <p:sldId id="431" r:id="rId10"/>
    <p:sldId id="435" r:id="rId11"/>
    <p:sldId id="3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0099CC"/>
    <a:srgbClr val="A0BBDC"/>
    <a:srgbClr val="009900"/>
    <a:srgbClr val="00FFFF"/>
    <a:srgbClr val="0000FF"/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4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48989723742159"/>
          <c:y val="0.27194205912940123"/>
          <c:w val="0.68253612705191513"/>
          <c:h val="0.65190135195364729"/>
        </c:manualLayout>
      </c:layout>
      <c:pie3DChart>
        <c:varyColors val="1"/>
        <c:ser>
          <c:idx val="0"/>
          <c:order val="0"/>
          <c:tx>
            <c:strRef>
              <c:f>'[ЦТВЭС-к презентации-1 полуг 2023г.xlsx]тэ'!$E$3</c:f>
              <c:strCache>
                <c:ptCount val="1"/>
                <c:pt idx="0">
                  <c:v>Фактические показатели за 1 полугодие 2024г</c:v>
                </c:pt>
              </c:strCache>
            </c:strRef>
          </c:tx>
          <c:explosion val="25"/>
          <c:dPt>
            <c:idx val="1"/>
            <c:bubble3D val="0"/>
            <c:explosion val="6"/>
            <c:extLst>
              <c:ext xmlns:c16="http://schemas.microsoft.com/office/drawing/2014/chart" uri="{C3380CC4-5D6E-409C-BE32-E72D297353CC}">
                <c16:uniqueId val="{00000000-A549-4845-9175-4AA9D37705B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A549-4845-9175-4AA9D37705BE}"/>
              </c:ext>
            </c:extLst>
          </c:dPt>
          <c:dLbls>
            <c:dLbl>
              <c:idx val="0"/>
              <c:layout>
                <c:manualLayout>
                  <c:x val="-4.2636932912315448E-3"/>
                  <c:y val="1.273223897860225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49-4845-9175-4AA9D37705BE}"/>
                </c:ext>
              </c:extLst>
            </c:dLbl>
            <c:dLbl>
              <c:idx val="1"/>
              <c:layout>
                <c:manualLayout>
                  <c:x val="0"/>
                  <c:y val="-0.19158817411974446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49-4845-9175-4AA9D37705BE}"/>
                </c:ext>
              </c:extLst>
            </c:dLbl>
            <c:dLbl>
              <c:idx val="2"/>
              <c:layout>
                <c:manualLayout>
                  <c:x val="-8.3308288753982176E-3"/>
                  <c:y val="0.27941438266508245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64082066077615"/>
                      <c:h val="0.214580287438494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49-4845-9175-4AA9D37705BE}"/>
                </c:ext>
              </c:extLst>
            </c:dLbl>
            <c:dLbl>
              <c:idx val="3"/>
              <c:layout>
                <c:manualLayout>
                  <c:x val="0.24418320013838687"/>
                  <c:y val="-0.2047096414738439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49-4845-9175-4AA9D37705BE}"/>
                </c:ext>
              </c:extLst>
            </c:dLbl>
            <c:dLbl>
              <c:idx val="4"/>
              <c:layout>
                <c:manualLayout>
                  <c:x val="-0.15005111538150498"/>
                  <c:y val="8.651024019126052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549-4845-9175-4AA9D3770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multiLvlStrRef>
              <c:f>'[ЦТВЭС-к презентации-1 полуг 2023г.xlsx]тэ'!$B$4:$C$8</c:f>
              <c:multiLvlStrCache>
                <c:ptCount val="5"/>
                <c:lvl>
                  <c:pt idx="1">
                    <c:v>ГКал</c:v>
                  </c:pt>
                  <c:pt idx="2">
                    <c:v>ГКал</c:v>
                  </c:pt>
                  <c:pt idx="3">
                    <c:v>ГКал</c:v>
                  </c:pt>
                  <c:pt idx="4">
                    <c:v>ГКал</c:v>
                  </c:pt>
                </c:lvl>
                <c:lvl>
                  <c:pt idx="1">
                    <c:v>Население</c:v>
                  </c:pt>
                  <c:pt idx="2">
                    <c:v>Юридические лица</c:v>
                  </c:pt>
                  <c:pt idx="3">
                    <c:v>Бюджетные организации</c:v>
                  </c:pt>
                  <c:pt idx="4">
                    <c:v>Нагрев воды</c:v>
                  </c:pt>
                </c:lvl>
              </c:multiLvlStrCache>
            </c:multiLvlStrRef>
          </c:cat>
          <c:val>
            <c:numRef>
              <c:f>'[ЦТВЭС-к презентации-1 полуг 2023г.xlsx]тэ'!$E$4:$E$8</c:f>
              <c:numCache>
                <c:formatCode>_-* #,##0.00_р_._-;\-* #,##0.00_р_._-;_-* "-"??_р_._-;_-@_-</c:formatCode>
                <c:ptCount val="5"/>
                <c:pt idx="1">
                  <c:v>37847.786252000005</c:v>
                </c:pt>
                <c:pt idx="2">
                  <c:v>3134.4000000000015</c:v>
                </c:pt>
                <c:pt idx="3">
                  <c:v>4280.2460000000001</c:v>
                </c:pt>
                <c:pt idx="4">
                  <c:v>3469.5674319900013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49-4845-9175-4AA9D3770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48989723742159"/>
          <c:y val="0.27194205912940123"/>
          <c:w val="0.68253612705191513"/>
          <c:h val="0.65190135195364729"/>
        </c:manualLayout>
      </c:layout>
      <c:pie3DChart>
        <c:varyColors val="1"/>
        <c:ser>
          <c:idx val="0"/>
          <c:order val="0"/>
          <c:tx>
            <c:strRef>
              <c:f>'[ЦТВЭС-к презентации-1 полуг 2023г.xlsx]кан'!$E$3:$E$4</c:f>
              <c:strCache>
                <c:ptCount val="1"/>
                <c:pt idx="0">
                  <c:v>Фактические показатели за 2024г</c:v>
                </c:pt>
              </c:strCache>
            </c:strRef>
          </c:tx>
          <c:explosion val="11"/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F5D3-4F99-8FBA-FA53F6AD81A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F5D3-4F99-8FBA-FA53F6AD81A4}"/>
              </c:ext>
            </c:extLst>
          </c:dPt>
          <c:dLbls>
            <c:dLbl>
              <c:idx val="0"/>
              <c:layout>
                <c:manualLayout>
                  <c:x val="-4.2636932912315448E-3"/>
                  <c:y val="1.273223897860225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5D3-4F99-8FBA-FA53F6AD81A4}"/>
                </c:ext>
              </c:extLst>
            </c:dLbl>
            <c:dLbl>
              <c:idx val="1"/>
              <c:layout>
                <c:manualLayout>
                  <c:x val="-4.0733197556008155E-2"/>
                  <c:y val="-5.921794681325211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D3-4F99-8FBA-FA53F6AD81A4}"/>
                </c:ext>
              </c:extLst>
            </c:dLbl>
            <c:dLbl>
              <c:idx val="2"/>
              <c:layout>
                <c:manualLayout>
                  <c:x val="0.26836634219093286"/>
                  <c:y val="-4.5283018867924525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D3-4F99-8FBA-FA53F6AD81A4}"/>
                </c:ext>
              </c:extLst>
            </c:dLbl>
            <c:dLbl>
              <c:idx val="3"/>
              <c:layout>
                <c:manualLayout>
                  <c:x val="0.17152328840250902"/>
                  <c:y val="-8.474907146040706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D3-4F99-8FBA-FA53F6AD81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multiLvlStrRef>
              <c:f>'[ЦТВЭС-к презентации-1 полуг 2023г.xlsx]кан'!$B$5:$C$7</c:f>
              <c:multiLvlStrCache>
                <c:ptCount val="3"/>
                <c:lvl>
                  <c:pt idx="0">
                    <c:v>м3</c:v>
                  </c:pt>
                  <c:pt idx="1">
                    <c:v>м3</c:v>
                  </c:pt>
                  <c:pt idx="2">
                    <c:v>м3</c:v>
                  </c:pt>
                </c:lvl>
                <c:lvl>
                  <c:pt idx="0">
                    <c:v>Население</c:v>
                  </c:pt>
                  <c:pt idx="1">
                    <c:v>Юридические лица</c:v>
                  </c:pt>
                  <c:pt idx="2">
                    <c:v>Бюджетные организации</c:v>
                  </c:pt>
                </c:lvl>
              </c:multiLvlStrCache>
            </c:multiLvlStrRef>
          </c:cat>
          <c:val>
            <c:numRef>
              <c:f>'[ЦТВЭС-к презентации-1 полуг 2023г.xlsx]кан'!$E$5:$E$7</c:f>
              <c:numCache>
                <c:formatCode>_-* #,##0.00_р_._-;\-* #,##0.00_р_._-;_-* "-"??_р_._-;_-@_-</c:formatCode>
                <c:ptCount val="3"/>
                <c:pt idx="0">
                  <c:v>83451.136553000004</c:v>
                </c:pt>
                <c:pt idx="1">
                  <c:v>8796.4600000000064</c:v>
                </c:pt>
                <c:pt idx="2">
                  <c:v>3022.35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D3-4F99-8FBA-FA53F6AD8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D0B9D4B-2205-4FE9-94D0-E4E0075D7127}" type="datetimeFigureOut">
              <a:rPr lang="ru-RU"/>
              <a:pPr>
                <a:defRPr/>
              </a:pPr>
              <a:t>18.07.2024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70BE25B5-424D-41E1-A7DB-0284C7235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039D8A6-88A6-499B-AB1C-5EFA78FD009B}" type="datetimeFigureOut">
              <a:rPr lang="ru-RU"/>
              <a:pPr>
                <a:defRPr/>
              </a:pPr>
              <a:t>18.07.2024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EC42A078-58FA-49CA-ADEC-FFEB70DE4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D81A-260A-451B-9CC7-2141AB16D1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5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BC46-C148-4537-BB4F-889338D2DFBF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BD29-0C1D-4450-A7A9-0C3671016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A55-2F65-4EF2-BA03-A7A69F7F4B5F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29CF-6530-485B-814D-B7DCE8BFD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3E44-DE62-41F3-A076-B7689F9EE4E6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26E-AC62-4BC5-921D-5AC0AFFDB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29A6-BF09-4210-A43C-DC3770B512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6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FBC-8E69-4475-A095-BA48F16BA3F1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4AC3-39E6-42E9-BD70-02680C643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CAD0-E7E5-4017-8B1B-99B83CB04113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CCBE-16C4-4B51-B281-71657A547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59F-0DAF-4755-B743-070C5A503AD7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CE63-0D1A-4486-B681-497CAB10E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7B24-013D-4B40-8454-155D3FC0A0D5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85D-F272-4D19-8678-E64DE9DE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24EF-7E36-443E-823C-A1A005606F48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8280-DCB8-4FEE-9EB2-A7EBD2D66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DF9-BC65-475B-AD1D-1E111DAE302E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271-3410-4FF2-8B39-B7DDD0B49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1200-82E7-4899-834B-D2AAA4ABAEC1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9EC-79D9-4B6B-9A1F-D9939C3E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1694-23A8-482D-8796-737F41FAF2F0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290-6BFC-43D8-859E-3B3E9DA41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7266D-9992-4954-998D-12D20BE943E6}" type="datetime1">
              <a:rPr lang="ru-RU" smtClean="0"/>
              <a:t>18.07.2024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1B220-3FE1-4A86-A4D3-1010817D5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ABD2.8052D3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3ABD2.8052D3B0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png@01D3ABD2.8052D3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ABD2.8052D3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ABD2.8052D3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ABD2.8052D3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ABD2.8052D3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1521" y="286320"/>
            <a:ext cx="8748464" cy="3142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ru-RU" sz="55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ЦТВЭС </a:t>
            </a:r>
          </a:p>
          <a:p>
            <a:pPr algn="ctr">
              <a:defRPr/>
            </a:pPr>
            <a:r>
              <a:rPr lang="ru-RU" sz="4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ТОО «Главная распределительная энергостанция Топар»</a:t>
            </a:r>
            <a:endParaRPr lang="ru-RU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3305" y="2770441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002060"/>
                </a:solidFill>
                <a:cs typeface="Arial" pitchFamily="34" charset="0"/>
              </a:rPr>
              <a:t>Отчет о деятельности по предоставлению регулируемых </a:t>
            </a:r>
            <a:r>
              <a:rPr lang="ru-RU" sz="3200" i="1" dirty="0" smtClean="0">
                <a:solidFill>
                  <a:srgbClr val="002060"/>
                </a:solidFill>
                <a:cs typeface="Arial" pitchFamily="34" charset="0"/>
              </a:rPr>
              <a:t>услуг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3200" i="1" dirty="0">
                <a:solidFill>
                  <a:srgbClr val="002060"/>
                </a:solidFill>
                <a:cs typeface="Arial" pitchFamily="34" charset="0"/>
              </a:rPr>
              <a:t>за 1 полугодие </a:t>
            </a:r>
            <a:r>
              <a:rPr lang="ru-RU" sz="3200" i="1" dirty="0" smtClean="0">
                <a:solidFill>
                  <a:srgbClr val="002060"/>
                </a:solidFill>
                <a:cs typeface="Arial" pitchFamily="34" charset="0"/>
              </a:rPr>
              <a:t>2024г</a:t>
            </a:r>
            <a:endParaRPr lang="ru-RU" sz="3200" i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33698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i="1" dirty="0" smtClean="0">
                <a:latin typeface="+mn-lt"/>
                <a:cs typeface="Times New Roman" pitchFamily="18" charset="0"/>
              </a:rPr>
              <a:t>Информация об исполнении инвестиционной программы и достижении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i="1" dirty="0" smtClean="0">
                <a:latin typeface="+mn-lt"/>
                <a:cs typeface="Times New Roman" pitchFamily="18" charset="0"/>
              </a:rPr>
              <a:t>показателей качества и эффективности </a:t>
            </a:r>
            <a:r>
              <a:rPr lang="ru-RU" sz="1800" i="1" dirty="0">
                <a:latin typeface="+mn-lt"/>
                <a:cs typeface="Times New Roman" pitchFamily="18" charset="0"/>
              </a:rPr>
              <a:t>деятельности </a:t>
            </a:r>
            <a:r>
              <a:rPr lang="ru-RU" sz="1800" i="1" dirty="0" smtClean="0">
                <a:latin typeface="+mn-lt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i="1" dirty="0" smtClean="0">
                <a:latin typeface="+mn-lt"/>
                <a:cs typeface="Times New Roman" pitchFamily="18" charset="0"/>
              </a:rPr>
              <a:t>ЦТВЭС ТОО ГРЭС п. Топар за </a:t>
            </a:r>
            <a:r>
              <a:rPr lang="ru-RU" sz="1800" i="1" dirty="0">
                <a:latin typeface="+mn-lt"/>
                <a:cs typeface="Times New Roman" pitchFamily="18" charset="0"/>
              </a:rPr>
              <a:t>1 полугодие </a:t>
            </a:r>
            <a:r>
              <a:rPr lang="ru-RU" sz="1800" i="1" dirty="0" smtClean="0">
                <a:latin typeface="+mn-lt"/>
                <a:cs typeface="Times New Roman" pitchFamily="18" charset="0"/>
              </a:rPr>
              <a:t>2024 </a:t>
            </a:r>
            <a:r>
              <a:rPr lang="ru-RU" sz="1800" i="1" dirty="0">
                <a:latin typeface="+mn-lt"/>
                <a:cs typeface="Times New Roman" pitchFamily="18" charset="0"/>
              </a:rPr>
              <a:t>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740352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1124745"/>
            <a:ext cx="8219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6575" algn="l"/>
              </a:tabLst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tabLst>
                <a:tab pos="536575" algn="l"/>
              </a:tabLst>
            </a:pP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 тарифов на услуги по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передаче, распределению и снабжению тепловой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энергией и услуги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по отводу и (или) очистке сточных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вод инвестиционная программа не утверждалась.</a:t>
            </a:r>
          </a:p>
          <a:p>
            <a:pPr indent="536575" algn="just"/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6575" algn="just"/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6575" algn="just"/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За отработанный период в 2024 году показатели качества и эффективности выполнены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: внеплановых прерываний оказания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не было, обращений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потребителей по вопросам качества предоставленных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 не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поступало,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отклонений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от допустимых значений температурного графика источниками передачи тепловой энергии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не зафиксировано.</a:t>
            </a:r>
          </a:p>
        </p:txBody>
      </p:sp>
    </p:spTree>
    <p:extLst>
      <p:ext uri="{BB962C8B-B14F-4D97-AF65-F5344CB8AC3E}">
        <p14:creationId xmlns:p14="http://schemas.microsoft.com/office/powerpoint/2010/main" val="5125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Old Desktop\Pictures\DES_Pistures_small\BCHP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219" name="Содержимое 4"/>
          <p:cNvSpPr txBox="1">
            <a:spLocks/>
          </p:cNvSpPr>
          <p:nvPr/>
        </p:nvSpPr>
        <p:spPr bwMode="auto">
          <a:xfrm>
            <a:off x="1714500" y="16430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Благодарим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fld id="{C0A29B4C-4045-4C07-9044-790E752E1E9F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Рисунок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97" y="44624"/>
            <a:ext cx="952500" cy="6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18210" y="248007"/>
            <a:ext cx="3541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Общая информация о ГРЭС п. Топар</a:t>
            </a:r>
            <a:endParaRPr lang="ru-RU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Общая информация о ЦТВЭС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ГРЭС п. Топар</a:t>
            </a:r>
          </a:p>
        </p:txBody>
      </p:sp>
      <p:pic>
        <p:nvPicPr>
          <p:cNvPr id="32" name="Рисунок 31" descr="Описание: ЛОГОТИП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68344" y="55495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517" y="764704"/>
            <a:ext cx="8640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До 01.05.2024г Цех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тепловодоэнергоснабжения (ЦТВЭС)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входил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ТОО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«Главная распределительная энергостанция Топар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551" y="1412776"/>
            <a:ext cx="86409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ЦТВЭС осуществлял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следующие виды регулируемой деятельности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по передаче, распределению и снабжению тепловой энергией; </a:t>
            </a:r>
            <a:endParaRPr lang="ru-RU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по отводу и (или) очистке сточных вод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регулируемой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деятельности, по которым ЦТВЭС ГРЭС Топар являлся субъектом малой мощности:</a:t>
            </a:r>
          </a:p>
          <a:p>
            <a:pPr algn="ctr"/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по передаче и распределению электрической энергии;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по подаче воды по распределительным сетям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2819" y="4149080"/>
            <a:ext cx="86409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2024 году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ТОО «Главная распределительная </a:t>
            </a:r>
            <a:r>
              <a:rPr lang="ru-RU" b="0" i="1" dirty="0" err="1">
                <a:latin typeface="Arial" panose="020B0604020202020204" pitchFamily="34" charset="0"/>
                <a:cs typeface="Arial" panose="020B0604020202020204" pitchFamily="34" charset="0"/>
              </a:rPr>
              <a:t>энергостанция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 Топар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передала основную часть активов ЦТВЭС в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коммунальную собственность </a:t>
            </a:r>
            <a:r>
              <a:rPr lang="ru-RU" b="0" i="1" dirty="0" err="1">
                <a:latin typeface="Arial" panose="020B0604020202020204" pitchFamily="34" charset="0"/>
                <a:cs typeface="Arial" panose="020B0604020202020204" pitchFamily="34" charset="0"/>
              </a:rPr>
              <a:t>Акимата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1" dirty="0" err="1">
                <a:latin typeface="Arial" panose="020B0604020202020204" pitchFamily="34" charset="0"/>
                <a:cs typeface="Arial" panose="020B0604020202020204" pitchFamily="34" charset="0"/>
              </a:rPr>
              <a:t>Абайского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 района Карагандинской области по договору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дарения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algn="ctr"/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участку отвода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очистки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сточных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вод, по участку подачи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воды по распределительным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сетям с 01.03.2024г</a:t>
            </a:r>
            <a:endParaRPr lang="ru-RU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участку передачи, распределения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снабжения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тепловой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энергией с  01.05.2024г</a:t>
            </a:r>
          </a:p>
          <a:p>
            <a:endParaRPr lang="ru-RU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по передаче и распределению электрической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энергии осталась в составе ТОО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«Главная распределительная </a:t>
            </a:r>
            <a:r>
              <a:rPr lang="ru-RU" b="0" i="1" dirty="0" err="1">
                <a:latin typeface="Arial" panose="020B0604020202020204" pitchFamily="34" charset="0"/>
                <a:cs typeface="Arial" panose="020B0604020202020204" pitchFamily="34" charset="0"/>
              </a:rPr>
              <a:t>энергостанция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 Топар» </a:t>
            </a:r>
          </a:p>
          <a:p>
            <a:endParaRPr lang="ru-RU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" y="-13394"/>
            <a:ext cx="8229600" cy="562074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Состав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оборудования ГРЭС</a:t>
            </a:r>
            <a:endParaRPr lang="ru-RU" sz="1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8012" y="548680"/>
            <a:ext cx="43919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fld id="{C0A29B4C-4045-4C07-9044-790E752E1E9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1224136" cy="72008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информация о ЦТВЭС ТОО ГРЭС п. Топар</a:t>
            </a:r>
          </a:p>
        </p:txBody>
      </p:sp>
      <p:pic>
        <p:nvPicPr>
          <p:cNvPr id="13" name="Рисунок 12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190" y="959817"/>
            <a:ext cx="84096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Тариф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на услуги по передаче, распределению и снабжению тепловой энергией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ЦТВЭС ТОО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«Главная распределительная энергостанция Топар»  был утвержден Приказом Департамента Комитета по регулированию естественных монополий и защите конкуренции Министерства национальной экономики РК по Карагандинской области 211-ОД от 15.11.22г в размере –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1 385,58 тенге/Гкал без НДС. </a:t>
            </a:r>
          </a:p>
          <a:p>
            <a:pPr indent="361950" algn="just">
              <a:buNone/>
            </a:pPr>
            <a:endParaRPr lang="ru-RU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buNone/>
            </a:pP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итогам 1 полугодия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года, при утвержденном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тарифе на услуги по передаче, распределению и снабжению тепловой энергией–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1385,58 тенге/Гкал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и фактической себестоимости -   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2103,78</a:t>
            </a:r>
            <a:r>
              <a:rPr lang="en-US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b="0" i="1" dirty="0">
                <a:latin typeface="Arial" pitchFamily="34" charset="0"/>
                <a:cs typeface="Arial" pitchFamily="34" charset="0"/>
              </a:rPr>
              <a:t>/Гкал,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i="1" dirty="0">
                <a:latin typeface="Arial" pitchFamily="34" charset="0"/>
                <a:cs typeface="Arial" pitchFamily="34" charset="0"/>
              </a:rPr>
              <a:t>сложился убыток в размере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999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endParaRPr lang="ru-RU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240" y="3717032"/>
            <a:ext cx="83092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Тариф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на услуги по отводу и очистке сточных вод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для ЦТВЭС ТОО «Главная распределительная </a:t>
            </a:r>
            <a:r>
              <a:rPr lang="ru-RU" b="0" i="1" dirty="0" err="1">
                <a:latin typeface="Arial" panose="020B0604020202020204" pitchFamily="34" charset="0"/>
                <a:cs typeface="Arial" panose="020B0604020202020204" pitchFamily="34" charset="0"/>
              </a:rPr>
              <a:t>энергостанция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 Топар»  был утвержден Приказом Департамента Комитета по регулированию естественных монополий и защите конкуренции Министерства национальной экономики РК по Карагандинской области № 214-ОД от 26.10.2021г в размере – 61,31 тенге/м3 без НДС. </a:t>
            </a:r>
          </a:p>
          <a:p>
            <a:endParaRPr lang="ru-RU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	По итогам 1 полугодия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года, при утвержденном  тарифе на услуги по отводу и очистке сточных вод – 61,31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тенге/м3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и фактической себестоимости -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323,40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тенге/м3, сложился убыток в размере - 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780  </a:t>
            </a:r>
            <a:r>
              <a:rPr lang="ru-RU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endParaRPr lang="ru-RU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2724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Информация об объемах оказанных услуг по передаче, </a:t>
            </a: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распределению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и снабжению тепловой энергией ЦТВЭС </a:t>
            </a: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ГРЭС п.Топар</a:t>
            </a:r>
            <a:endParaRPr lang="ru-RU" sz="1600" b="0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89467"/>
            <a:ext cx="1298561" cy="652329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41611"/>
              </p:ext>
            </p:extLst>
          </p:nvPr>
        </p:nvGraphicFramePr>
        <p:xfrm>
          <a:off x="899592" y="1268760"/>
          <a:ext cx="7035800" cy="1748790"/>
        </p:xfrm>
        <a:graphic>
          <a:graphicData uri="http://schemas.openxmlformats.org/drawingml/2006/table">
            <a:tbl>
              <a:tblPr/>
              <a:tblGrid>
                <a:gridCol w="52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 потребителя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Ед.изм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Фактические показатели за 1 полугодие 2024г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Население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37 847,79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Юридические 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3 134,40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Бюджетные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4 280,25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Нагрев воды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3 469,57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effectLst/>
                          <a:latin typeface="Calibri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Calibri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effectLst/>
                          <a:latin typeface="Calibri"/>
                        </a:rPr>
                        <a:t>                  48 732,00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510100"/>
              </p:ext>
            </p:extLst>
          </p:nvPr>
        </p:nvGraphicFramePr>
        <p:xfrm>
          <a:off x="1475656" y="3645024"/>
          <a:ext cx="5999757" cy="251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передаче, распределению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снабжению тепловой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энергией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Топар за 1 полугодие 2024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2472"/>
              </p:ext>
            </p:extLst>
          </p:nvPr>
        </p:nvGraphicFramePr>
        <p:xfrm>
          <a:off x="251519" y="1124742"/>
          <a:ext cx="8664623" cy="5040561"/>
        </p:xfrm>
        <a:graphic>
          <a:graphicData uri="http://schemas.openxmlformats.org/drawingml/2006/table">
            <a:tbl>
              <a:tblPr/>
              <a:tblGrid>
                <a:gridCol w="48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89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6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Предусмотрено в утвержденной тарифной смете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Фактически сложившиеся показатели тарифной сметы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Отклонение в процентах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Причины отклонения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Затраты на производство товаров и предоставление услуг, всего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84 186,80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89 372,06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 Отклонение связано с передачей активов субъекта по регулируемой услуге в коммунальную собственность Акимата Абайского района Карагандинской области по договору дарения с 01.05.2024г.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Материальные затраты  всего,  в том числе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2 636,29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1 460,45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-45%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сырье и материалы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334,10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509,66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53%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ГСМ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2 302,19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950,79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Затраты на оплату труда всего, в том числе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41 540,12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64 474,05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55%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заработная плата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        36 153,09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60 589,76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68%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социальный налог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4 699,90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3 884,29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-17%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обязательные профессиональные пенс.взносы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687,12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532,55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-22%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   359,01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   119,67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-67%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Ремонт, всего в том числе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32 835,06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1 145,30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-97%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Текущий ремонт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32 835,06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1 145,30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-97%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Услуги сторонних организации производственного характера 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2 020,83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1 862,34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-8%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5.1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обязательные виды страхования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2 020,83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1 862,34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-8%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5.2.1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страхование ГПО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936,24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564,43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-40%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5.3.2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медицинское страхование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1 084,59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1 297,91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5.4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подготовка кадров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-  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-  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#ДЕЛ/0!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Прочие затраты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4 795,49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   189,56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-96%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6.2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медицинские услуги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918,48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-  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0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Услуги по проведению обследования оборудования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259,80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-  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0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Покупка тепловой энергии на возмещение затрат по техническим нормативным потерям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27 932,55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19 588,14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-30%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передаче, распределению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снабжению тепловой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энергией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Топар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1 полугодие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13531"/>
              </p:ext>
            </p:extLst>
          </p:nvPr>
        </p:nvGraphicFramePr>
        <p:xfrm>
          <a:off x="179511" y="1052732"/>
          <a:ext cx="8856987" cy="5328604"/>
        </p:xfrm>
        <a:graphic>
          <a:graphicData uri="http://schemas.openxmlformats.org/drawingml/2006/table">
            <a:tbl>
              <a:tblPr/>
              <a:tblGrid>
                <a:gridCol w="496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4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Предусмотрено в утвержденной тарифной смете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Фактически сложившиеся показатели тарифной сметы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Отклонение в процентах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Причины отклонения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Расходы периода, всего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42 431,99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12 973,23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-69%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 Отклонение связано с передачей активов субъекта по регулируемой услуге в коммунальную собственность Акимата Абайского района Карагандинской области по договору дарения с 01.05.2024г.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Общие административные расходы, всего в т.ч: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14 499,44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12 973,23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-11%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7.1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Заработная плата административного персонала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11 019,46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8 250,12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-25%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7.2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Социальный налог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1 432,53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3 582,58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7.3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Медицинское страхование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330,58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604,04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83%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7.4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302,82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120,67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-60%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7.5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 платежи и сборы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135,81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93,49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-31%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7.6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Коммунальные услуги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126,43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104,08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-18%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7.7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Услуги связи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9,11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-  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7.8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Страхование ГПО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292,66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117,24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-60%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7.9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Услуги банка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411,82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-  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7.10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Медицинские услуги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50,32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-  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7.13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Публикация объявлений в СМИ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83,44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28,02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-66%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7.14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Другие расходы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   304,46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     73,00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-76%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7.14.1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Канцелярские товары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198,75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-  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7.14.2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Прочие материалы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66,05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73,00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7.14.3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Охрана труда и техники безопасности</a:t>
                      </a:r>
                    </a:p>
                  </a:txBody>
                  <a:tcPr marL="87965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39,66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-  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126 618,79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102 345,29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-19%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   176,07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   176,07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126 794,86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102 521,36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-19%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51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Объем оказываемых услуг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тыс. Гкал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     91,51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     48,73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-47%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 Объем услуг сложился с учетом фактического потребления услуг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Тариф (без НДС)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тенге/Гкал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1 385,58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            2 103,78   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52%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0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2724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Информация об объемах оказанных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услуг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по отводу и (или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очистке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сточных вод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ЦТВЭС ТОО ГРЭС п.Топар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89467"/>
            <a:ext cx="1298561" cy="65232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29653"/>
              </p:ext>
            </p:extLst>
          </p:nvPr>
        </p:nvGraphicFramePr>
        <p:xfrm>
          <a:off x="755576" y="1196752"/>
          <a:ext cx="7035800" cy="1386106"/>
        </p:xfrm>
        <a:graphic>
          <a:graphicData uri="http://schemas.openxmlformats.org/drawingml/2006/table">
            <a:tbl>
              <a:tblPr/>
              <a:tblGrid>
                <a:gridCol w="52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 потребителя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Ед.изм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Фактические показатели за 2024г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Население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83 451,14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Юридические 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8 796,46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Бюджетные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3 022,35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effectLst/>
                          <a:latin typeface="Calibri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effectLst/>
                          <a:latin typeface="Calibri"/>
                        </a:rPr>
                        <a:t>                  95 269,95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65074"/>
              </p:ext>
            </p:extLst>
          </p:nvPr>
        </p:nvGraphicFramePr>
        <p:xfrm>
          <a:off x="1691680" y="2996952"/>
          <a:ext cx="4676775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22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отводу и (или) очистке сточных вод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за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полугодие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2024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31324"/>
              </p:ext>
            </p:extLst>
          </p:nvPr>
        </p:nvGraphicFramePr>
        <p:xfrm>
          <a:off x="4860032" y="11997951"/>
          <a:ext cx="3826768" cy="16486584"/>
        </p:xfrm>
        <a:graphic>
          <a:graphicData uri="http://schemas.openxmlformats.org/drawingml/2006/table">
            <a:tbl>
              <a:tblPr/>
              <a:tblGrid>
                <a:gridCol w="134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показателей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Единица измерения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Фактически сложившиеся показатели тарифной сметы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Отклонение в процентах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Причины отклонения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Затраты на производство товаров и предоставление услуг, всего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28 639,81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81 161,36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183%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Материальные затраты  всего,  в том числе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635,52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 608,41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-4%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сырье и материалы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142,00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452,69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219%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Arial" panose="020B0604020202020204" pitchFamily="34" charset="0"/>
                        </a:rPr>
                        <a:t> При утверждении тарифной сметы часть затрат снижена уполномоченным органом.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ГСМ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493,52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155,72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-68%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Arial" panose="020B0604020202020204" pitchFamily="34" charset="0"/>
                        </a:rPr>
                        <a:t> Отклонение связано с временным фактором (в утвержденной тарифной смете отражены затраты за год, данные по факту отражены за период 6 месяцев)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Затраты на оплату труда всего, в том числе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19 376,86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70 981,81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266%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Arial" panose="020B0604020202020204" pitchFamily="34" charset="0"/>
                        </a:rPr>
                        <a:t> Превышение за счет того, что при утверждении тарифной сметы уполномоченным органом в расчет была принята средняя зар/плата ниже фактической </a:t>
                      </a:r>
                      <a:br>
                        <a:rPr lang="ru-RU" sz="1100" b="0" i="1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0" i="1" u="none" strike="noStrike">
                          <a:effectLst/>
                          <a:latin typeface="Arial" panose="020B0604020202020204" pitchFamily="34" charset="0"/>
                        </a:rPr>
                        <a:t>(т/с - 48568 тг/мес; факт - 185745,95 тг/мес)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заработная плата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16 901,66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64 639,59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282%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социальный налог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1 605,66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5 432,06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238%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ОППВ 5%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869,54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910,16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459,90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 615,80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  <a:latin typeface="Arial" panose="020B0604020202020204" pitchFamily="34" charset="0"/>
                        </a:rPr>
                        <a:t> Отклонение связано с временным фактором (в утвержденной тарифной смете отражены затраты за год, данные по факту отражены за период 6 месяцев)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Ремонт, всего в том числе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3 932,44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3 356,63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-15%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текущий (планово-предупредительный) и капитальный ремонты,, не приводящие к росту стоимости основных средств,   выполняемые хозяйственным способом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3 932,44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3 356,63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-15%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Прочие затраты  всего, в том числе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4 235,08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5 598,72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8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5.1.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медицинские услуги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690,60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487,29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-29%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  <a:latin typeface="Arial" panose="020B0604020202020204" pitchFamily="34" charset="0"/>
                        </a:rPr>
                        <a:t> Отклонение связано с временным фактором (в утвержденной тарифной смете отражены затраты за год, данные по факту отражены за период 6 месяцев)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51714"/>
              </p:ext>
            </p:extLst>
          </p:nvPr>
        </p:nvGraphicFramePr>
        <p:xfrm>
          <a:off x="323528" y="1124744"/>
          <a:ext cx="8592614" cy="4896541"/>
        </p:xfrm>
        <a:graphic>
          <a:graphicData uri="http://schemas.openxmlformats.org/drawingml/2006/table">
            <a:tbl>
              <a:tblPr/>
              <a:tblGrid>
                <a:gridCol w="35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05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1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Предусмотрено в утвержденной тарифной смете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Фактически сложившиеся показатели тарифной сметы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Сумма отклонения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Отклонение в процентах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Причины отклонения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Затраты на производство товаров и предоставление услуг, всего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28 639,81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25 254,15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3 385,65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 Отклонение связано с передачей активов субъекта по регулируемой услуге в коммунальную собственность Акимата Абайского района Карагандинской области по договору дарения с 01.03.2024г.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Материальные затраты  всего,  в том числе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 635,52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  56,02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   579,50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-91%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сырье и материалы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142,00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15,69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126,31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-89%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ГСМ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493,52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40,33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453,19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-92%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Затраты на оплату труда всего, в том числе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19 376,86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23 008,99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3 632,13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19%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заработная плата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16 901,66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20 907,44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4 005,78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24%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социальный налог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1 605,66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1 758,72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153,06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ОППВ 5%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869,54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342,83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526,71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-61%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 459,90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386,29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     73,61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-16%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Ремонт, всего в том числе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3 932,44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3 932,44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текущий ремонт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3 932,44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3 932,44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Прочие затраты  всего, в том числе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4 235,08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1 802,85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2 432,23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-57%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5.1.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медицинские услуги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690,60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690,60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5.2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подготовка кадров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47,85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  47,85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5.3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охрана труда и техники безопасности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                2 345,54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                  681,09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-              1 664,45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-71%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5.4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обязательные виды страхования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                1 151,09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               1 121,77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-                   29,33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-3%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5.4.1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страхование ГПО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813,06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547,13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265,94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-33%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5.4.2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медицинское страхование (ОСМС)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338,03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574,64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236,61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1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отводу и (или) очистке сточных вод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ГРЭС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п.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за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1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полугодие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48098"/>
              </p:ext>
            </p:extLst>
          </p:nvPr>
        </p:nvGraphicFramePr>
        <p:xfrm>
          <a:off x="251520" y="1052736"/>
          <a:ext cx="8568953" cy="5256580"/>
        </p:xfrm>
        <a:graphic>
          <a:graphicData uri="http://schemas.openxmlformats.org/drawingml/2006/table">
            <a:tbl>
              <a:tblPr/>
              <a:tblGrid>
                <a:gridCol w="35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70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2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Предусмотрено в утвержденной тарифной смете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Фактически сложившиеся показатели тарифной сметы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Сумма отклонения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Отклонение в процентах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Причины отклонения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Расходы периода, всего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6 850,77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5 366,85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1 483,92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-22%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6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 Отклонение связано с передачей активов субъекта по регулируемой услуге в коммунальную собственность Акимата Абайского района Карагандинской области по договору дарения с 01.03.2024г.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Общие административные расходы, всего в том числе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6 850,77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5 366,85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1 483,92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-22%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Заработная плата административного персонала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2 686,27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4 589,78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1 903,51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71%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Социальный налог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255,20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454,59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199,39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78%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173,15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83,55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  89,60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-52%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6.4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Налоговые платежи и сборы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110,45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29,65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  80,80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-73%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6.5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медицинское страхование (ОСМС)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53,73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113,57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59,84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111%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6.6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Коммунальные услуги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87,53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42,82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  44,71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-51%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6.7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Страхование ГПО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117,74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45,85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  71,89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-61%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6.8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Услуги банка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473,67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473,67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6.9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Услуги связи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9,35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    9,35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6.10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Публикация объявлений в СМИ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130,47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6,51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123,96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-95%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6.11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Подготовка кадров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3,10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    3,10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6.12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Медицинские услуги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40,04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  40,04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6.13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Услуги охраны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2 466,33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2 466,33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6.14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Другие расходы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 243,75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    0,53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   243,23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6.14.1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Канцелярские товары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157,37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157,37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6.14.2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Прочие материалы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74,33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0,53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  73,81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-99%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6.14.3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Охрана труда и техники безопасности</a:t>
                      </a:r>
                    </a:p>
                  </a:txBody>
                  <a:tcPr marL="79470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12,05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           12,05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35 490,58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30 621,00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4 869,58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-14%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Доход (РБА*СП)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1 134,10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189,02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   945,08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-83%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Регулируемая база задействованных активов (РБА)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.-//-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4 621,91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4 621,91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      -  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Ставка прибыли,%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   30,00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  30,00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8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35 490,58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30 810,02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4 680,56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-13%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Объем оказываемых услуг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м</a:t>
                      </a:r>
                      <a:r>
                        <a:rPr lang="ru-RU" sz="800" b="1" i="0" u="none" strike="noStrike" baseline="30000">
                          <a:effectLst/>
                          <a:latin typeface="Times New Roman"/>
                        </a:rPr>
                        <a:t>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 578,90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  95,27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                  483,63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-84%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Тариф (без НДС)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тенге/м</a:t>
                      </a:r>
                      <a:r>
                        <a:rPr lang="ru-RU" sz="800" b="1" i="0" u="none" strike="noStrike" baseline="30000">
                          <a:effectLst/>
                          <a:latin typeface="Times New Roman"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   61,31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323,40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                   262,09   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428%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26030</TotalTime>
  <Words>2361</Words>
  <Application>Microsoft Office PowerPoint</Application>
  <PresentationFormat>Экран (4:3)</PresentationFormat>
  <Paragraphs>819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Состав оборудования ГРЭС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9 МЕСЯЦЕВ  ДЭС</dc:title>
  <dc:creator>Your User Name</dc:creator>
  <cp:lastModifiedBy>Дамира Альдебергенова</cp:lastModifiedBy>
  <cp:revision>1233</cp:revision>
  <cp:lastPrinted>2023-07-31T07:27:14Z</cp:lastPrinted>
  <dcterms:created xsi:type="dcterms:W3CDTF">2009-10-06T11:47:54Z</dcterms:created>
  <dcterms:modified xsi:type="dcterms:W3CDTF">2024-07-18T12:09:03Z</dcterms:modified>
</cp:coreProperties>
</file>