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4"/>
  </p:notesMasterIdLst>
  <p:handoutMasterIdLst>
    <p:handoutMasterId r:id="rId15"/>
  </p:handoutMasterIdLst>
  <p:sldIdLst>
    <p:sldId id="420" r:id="rId2"/>
    <p:sldId id="429" r:id="rId3"/>
    <p:sldId id="395" r:id="rId4"/>
    <p:sldId id="388" r:id="rId5"/>
    <p:sldId id="413" r:id="rId6"/>
    <p:sldId id="430" r:id="rId7"/>
    <p:sldId id="431" r:id="rId8"/>
    <p:sldId id="419" r:id="rId9"/>
    <p:sldId id="433" r:id="rId10"/>
    <p:sldId id="414" r:id="rId11"/>
    <p:sldId id="416" r:id="rId12"/>
    <p:sldId id="38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CC"/>
    <a:srgbClr val="0099FF"/>
    <a:srgbClr val="0099CC"/>
    <a:srgbClr val="A0BBDC"/>
    <a:srgbClr val="009900"/>
    <a:srgbClr val="00FFFF"/>
    <a:srgbClr val="00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4660" autoAdjust="0"/>
  </p:normalViewPr>
  <p:slideViewPr>
    <p:cSldViewPr>
      <p:cViewPr>
        <p:scale>
          <a:sx n="121" d="100"/>
          <a:sy n="121" d="100"/>
        </p:scale>
        <p:origin x="-12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Факт за 1 полугодие 2024 г.</a:t>
            </a:r>
          </a:p>
        </c:rich>
      </c:tx>
      <c:layout>
        <c:manualLayout>
          <c:xMode val="edge"/>
          <c:yMode val="edge"/>
          <c:x val="0.33724727508193492"/>
          <c:y val="2.2346368715083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348338955086255"/>
          <c:y val="0.28073424886117621"/>
          <c:w val="0.66408843164302145"/>
          <c:h val="0.63567011711523802"/>
        </c:manualLayout>
      </c:layout>
      <c:pie3DChart>
        <c:varyColors val="1"/>
        <c:ser>
          <c:idx val="0"/>
          <c:order val="0"/>
          <c:tx>
            <c:strRef>
              <c:f>'[отчет ГРЭС-к презентации-1 полуг2024.xlsx]объем производства'!$E$1:$E$2</c:f>
              <c:strCache>
                <c:ptCount val="1"/>
                <c:pt idx="0">
                  <c:v>Фактически сложившиеся показатели тарифной сметы за 1 полугодие 2024 г.</c:v>
                </c:pt>
              </c:strCache>
            </c:strRef>
          </c:tx>
          <c:explosion val="2"/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5D-4C8B-8D94-634EE15F74E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5D-4C8B-8D94-634EE15F74E7}"/>
              </c:ext>
            </c:extLst>
          </c:dPt>
          <c:dLbls>
            <c:dLbl>
              <c:idx val="0"/>
              <c:layout>
                <c:manualLayout>
                  <c:x val="-4.2636932912315448E-3"/>
                  <c:y val="1.273223897860225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5D-4C8B-8D94-634EE15F74E7}"/>
                </c:ext>
              </c:extLst>
            </c:dLbl>
            <c:dLbl>
              <c:idx val="1"/>
              <c:layout>
                <c:manualLayout>
                  <c:x val="-0.27607987493689495"/>
                  <c:y val="-3.351955307262569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5D-4C8B-8D94-634EE15F74E7}"/>
                </c:ext>
              </c:extLst>
            </c:dLbl>
            <c:dLbl>
              <c:idx val="2"/>
              <c:layout>
                <c:manualLayout>
                  <c:x val="-4.0143378239128107E-2"/>
                  <c:y val="-1.381046642912652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5D-4C8B-8D94-634EE15F7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'[отчет ГРЭС-к презентации-1 полуг2024.xlsx]объем производства'!$B$3:$C$5</c:f>
              <c:multiLvlStrCache>
                <c:ptCount val="3"/>
                <c:lvl>
                  <c:pt idx="0">
                    <c:v>ГКал</c:v>
                  </c:pt>
                  <c:pt idx="1">
                    <c:v>ГКал</c:v>
                  </c:pt>
                  <c:pt idx="2">
                    <c:v>ГКал</c:v>
                  </c:pt>
                </c:lvl>
                <c:lvl>
                  <c:pt idx="0">
                    <c:v>ТОО "Топарские теплицы"</c:v>
                  </c:pt>
                  <c:pt idx="1">
                    <c:v>ТОО "Абайлық жылу жүйелері"</c:v>
                  </c:pt>
                  <c:pt idx="2">
                    <c:v>ЦТВЭС (п. Топар)</c:v>
                  </c:pt>
                </c:lvl>
              </c:multiLvlStrCache>
            </c:multiLvlStrRef>
          </c:cat>
          <c:val>
            <c:numRef>
              <c:f>'[отчет ГРЭС-к презентации-1 полуг2024.xlsx]объем производства'!$E$3:$E$5</c:f>
              <c:numCache>
                <c:formatCode>_(* #,##0.00_);_(* \(#,##0.00\);_(* "-"??_);_(@_)</c:formatCode>
                <c:ptCount val="3"/>
                <c:pt idx="0">
                  <c:v>88822</c:v>
                </c:pt>
                <c:pt idx="1">
                  <c:v>189308</c:v>
                </c:pt>
                <c:pt idx="2">
                  <c:v>75782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5D-4C8B-8D94-634EE15F7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Принято в действующей ТС</a:t>
            </a:r>
          </a:p>
        </c:rich>
      </c:tx>
      <c:layout>
        <c:manualLayout>
          <c:xMode val="edge"/>
          <c:yMode val="edge"/>
          <c:x val="0.29105579193905112"/>
          <c:y val="1.169590643274853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36792414011613"/>
          <c:y val="0.26608764337837804"/>
          <c:w val="0.70147221296399165"/>
          <c:h val="0.66653772887023388"/>
        </c:manualLayout>
      </c:layout>
      <c:pie3DChart>
        <c:varyColors val="1"/>
        <c:ser>
          <c:idx val="0"/>
          <c:order val="0"/>
          <c:tx>
            <c:strRef>
              <c:f>'[отчет ГРЭС-к презентации-1 полуг2024.xlsx]объем производства'!$E$1:$E$2</c:f>
              <c:strCache>
                <c:ptCount val="1"/>
                <c:pt idx="0">
                  <c:v>Фактически сложившиеся показатели тарифной сметы за 1 полугодие 2024 г.</c:v>
                </c:pt>
              </c:strCache>
            </c:strRef>
          </c:tx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D47-471F-9EC7-CE1C146EE3FE}"/>
              </c:ext>
            </c:extLst>
          </c:dPt>
          <c:dPt>
            <c:idx val="2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47-471F-9EC7-CE1C146EE3FE}"/>
              </c:ext>
            </c:extLst>
          </c:dPt>
          <c:dLbls>
            <c:dLbl>
              <c:idx val="0"/>
              <c:layout>
                <c:manualLayout>
                  <c:x val="1.4177951421035524E-2"/>
                  <c:y val="1.1005552228614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47-471F-9EC7-CE1C146EE3FE}"/>
                </c:ext>
              </c:extLst>
            </c:dLbl>
            <c:dLbl>
              <c:idx val="1"/>
              <c:layout>
                <c:manualLayout>
                  <c:x val="-0.34561592844372713"/>
                  <c:y val="-3.50877192982456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47-471F-9EC7-CE1C146EE3FE}"/>
                </c:ext>
              </c:extLst>
            </c:dLbl>
            <c:dLbl>
              <c:idx val="2"/>
              <c:layout>
                <c:manualLayout>
                  <c:x val="-8.0275835085831665E-2"/>
                  <c:y val="-2.59154886340961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47-471F-9EC7-CE1C146EE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'[отчет ГРЭС-к презентации-1 полуг2024.xlsx]объем производства'!$B$3:$C$5</c:f>
              <c:multiLvlStrCache>
                <c:ptCount val="3"/>
                <c:lvl>
                  <c:pt idx="0">
                    <c:v>ГКал</c:v>
                  </c:pt>
                  <c:pt idx="1">
                    <c:v>ГКал</c:v>
                  </c:pt>
                  <c:pt idx="2">
                    <c:v>ГКал</c:v>
                  </c:pt>
                </c:lvl>
                <c:lvl>
                  <c:pt idx="0">
                    <c:v>ТОО "Топарские теплицы"</c:v>
                  </c:pt>
                  <c:pt idx="1">
                    <c:v>ТОО "Абайлық жылу жүйелері"</c:v>
                  </c:pt>
                  <c:pt idx="2">
                    <c:v>ЦТВЭС (п. Топар)</c:v>
                  </c:pt>
                </c:lvl>
              </c:multiLvlStrCache>
            </c:multiLvlStrRef>
          </c:cat>
          <c:val>
            <c:numRef>
              <c:f>'[отчет ГРЭС-к презентации-1 полуг2024.xlsx]объем производства'!$D$3:$D$5</c:f>
              <c:numCache>
                <c:formatCode>_-* #,##0\ _₽_-;\-* #,##0\ _₽_-;_-* "-"??\ _₽_-;_-@_-</c:formatCode>
                <c:ptCount val="3"/>
                <c:pt idx="0">
                  <c:v>159612</c:v>
                </c:pt>
                <c:pt idx="1">
                  <c:v>325107</c:v>
                </c:pt>
                <c:pt idx="2">
                  <c:v>144191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47-471F-9EC7-CE1C146EE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17.07.2024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17.07.2024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2A078-58FA-49CA-ADEC-FFEB70DE437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3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2024\&#1086;&#1090;&#1095;&#1077;&#1090;%20&#1043;&#1056;&#1069;&#1057;%202024-&#1082;%20&#1087;&#1088;&#1077;&#1079;&#1077;&#1085;&#1090;&#1072;&#1094;&#1080;&#1080;.xlsx!&#1092;&#1093;&#1076;!R3C1:R6C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43;&#1056;&#1069;&#1057;!R1C1:R9C8" TargetMode="External"/><Relationship Id="rId4" Type="http://schemas.openxmlformats.org/officeDocument/2006/relationships/image" Target="cid:image001.png@01D3ABD2.8052D3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ABD2.8052D3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3ABD2.8052D3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3ABD2.8052D3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cid:image001.png@01D3ABD2.8052D3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cid:image001.png@01D3ABD2.8052D3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cid:image001.png@01D3ABD2.8052D3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1%20&#1087;&#1086;&#1083;&#1091;&#1075;-2024&#1075;\&#1086;&#1090;&#1095;&#1077;&#1090;%20&#1043;&#1056;&#1069;&#1057;-1%20&#1087;&#1086;&#1083;&#1091;&#1075;2024-&#1082;%20&#1087;&#1088;&#1077;&#1079;&#1077;&#1085;&#1090;&#1072;&#1094;&#1080;&#1080;.xlsx!&#1043;&#1056;&#1069;&#1057;%20(&#1048;&#1055;)!R10C1:R13C14" TargetMode="External"/><Relationship Id="rId4" Type="http://schemas.openxmlformats.org/officeDocument/2006/relationships/image" Target="cid:image001.png@01D3ABD2.8052D3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1%20&#1087;&#1086;&#1083;&#1091;&#1075;-2024&#1075;\&#1086;&#1090;&#1095;&#1077;&#1090;%20&#1043;&#1056;&#1069;&#1057;-1%20&#1087;&#1086;&#1083;&#1091;&#1075;2024-&#1082;%20&#1087;&#1088;&#1077;&#1079;&#1077;&#1085;&#1090;&#1072;&#1094;&#1080;&#1080;.xlsx!&#1087;&#1086;&#1082;&#1072;&#1079;.&#1082;&#1072;&#1095;!R9C1:R18C7" TargetMode="External"/><Relationship Id="rId4" Type="http://schemas.openxmlformats.org/officeDocument/2006/relationships/image" Target="cid:image001.png@01D3ABD2.8052D3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7544" y="548680"/>
            <a:ext cx="8372153" cy="547260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defRPr/>
            </a:pPr>
            <a:endParaRPr lang="ru-RU" sz="36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ТОО «Главная распределительная </a:t>
            </a:r>
            <a:r>
              <a:rPr lang="ru-RU" sz="360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энергостанция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Топар»</a:t>
            </a:r>
          </a:p>
          <a:p>
            <a:pPr algn="ctr">
              <a:defRPr/>
            </a:pPr>
            <a:endParaRPr lang="ru-RU" sz="36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Отчет </a:t>
            </a:r>
            <a:r>
              <a:rPr lang="ru-RU" sz="3600" dirty="0">
                <a:solidFill>
                  <a:schemeClr val="tx2"/>
                </a:solidFill>
                <a:latin typeface="+mj-lt"/>
                <a:cs typeface="Arial" pitchFamily="34" charset="0"/>
              </a:rPr>
              <a:t>о деятельности по предоставлению регулируемых услуг за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1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полугодие 2024г</a:t>
            </a:r>
            <a:endParaRPr lang="ru-RU" sz="36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ru-RU" sz="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основных финансовых показателях за 1 полугодие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 2024 года и перспективах деятельности ТОО ГРЭС п.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Топар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911" y="908720"/>
            <a:ext cx="82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По результатам финансово-хозяйственной деятельности  ТОО ГРЭС п.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по производству тепловой энергии за 1 полугодие 2024 года сложился убыток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в сумме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126,04  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481" y="2513271"/>
            <a:ext cx="825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Перспективы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деятельности ТОО ГРЭС п. Топар на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2024-2028гг: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0188" y="5402747"/>
            <a:ext cx="8140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543" y="2821048"/>
            <a:ext cx="824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На сегодняшний день на ГРЭС п.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действует  инвестиционная программа, утвержденная совместным приказом ДКРЕМ по области </a:t>
            </a:r>
            <a:r>
              <a:rPr lang="kk-KZ" sz="1200" b="0" i="1" dirty="0" smtClean="0">
                <a:latin typeface="Arial" pitchFamily="34" charset="0"/>
                <a:cs typeface="Arial" pitchFamily="34" charset="0"/>
              </a:rPr>
              <a:t>Ұлытау и Управления энергетики и ЖКХ Карагандинской области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на 5 летний период 2024-2028гг.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633" y="5556635"/>
            <a:ext cx="824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С учетом утвержденной ИП, с 1 июня 2024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года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для ТОО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ГРЭС п. Топар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утвержден тариф на услуги производства тепловой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энергии  на период 2024-2028г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: 2024г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3 273,02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2025г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– 3 552,46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2026г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3 655,30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2027г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3 994,55 тенге за 1 Гкал без учета НДС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; 2028г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3 981,70 тенге за 1 Гкал без учета НДС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00927"/>
              </p:ext>
            </p:extLst>
          </p:nvPr>
        </p:nvGraphicFramePr>
        <p:xfrm>
          <a:off x="578632" y="3546676"/>
          <a:ext cx="8020719" cy="175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Лист" r:id="rId5" imgW="11106187" imgH="2428855" progId="Excel.Sheet.12">
                  <p:link updateAutomatic="1"/>
                </p:oleObj>
              </mc:Choice>
              <mc:Fallback>
                <p:oleObj name="Лист" r:id="rId5" imgW="11106187" imgH="242885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632" y="3546676"/>
                        <a:ext cx="8020719" cy="1754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075375"/>
              </p:ext>
            </p:extLst>
          </p:nvPr>
        </p:nvGraphicFramePr>
        <p:xfrm>
          <a:off x="666749" y="1393469"/>
          <a:ext cx="7810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Лист" r:id="rId7" imgW="7810399" imgH="914361" progId="Excel.Sheet.12">
                  <p:link updateAutomatic="1"/>
                </p:oleObj>
              </mc:Choice>
              <mc:Fallback>
                <p:oleObj name="Лист" r:id="rId7" imgW="7810399" imgH="9143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749" y="1393469"/>
                        <a:ext cx="78105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5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57768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0" dirty="0">
                <a:latin typeface="Arial" pitchFamily="34" charset="0"/>
                <a:cs typeface="Arial" pitchFamily="34" charset="0"/>
              </a:rPr>
              <a:t>ТОО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«Главная распределительная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»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120383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b="0" dirty="0">
                <a:latin typeface="Arial" pitchFamily="34" charset="0"/>
                <a:cs typeface="Arial" pitchFamily="34" charset="0"/>
              </a:rPr>
              <a:t>Дебиторская задолженность по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по состоянию </a:t>
            </a:r>
            <a:r>
              <a:rPr lang="ru-RU" b="0">
                <a:latin typeface="Arial" pitchFamily="34" charset="0"/>
                <a:cs typeface="Arial" pitchFamily="34" charset="0"/>
              </a:rPr>
              <a:t>на </a:t>
            </a:r>
            <a:r>
              <a:rPr lang="ru-RU" b="0" smtClean="0">
                <a:latin typeface="Arial" pitchFamily="34" charset="0"/>
                <a:cs typeface="Arial" pitchFamily="34" charset="0"/>
              </a:rPr>
              <a:t>30.06.2024г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.(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) 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1" y="2735643"/>
          <a:ext cx="8229598" cy="2255076"/>
        </p:xfrm>
        <a:graphic>
          <a:graphicData uri="http://schemas.openxmlformats.org/drawingml/2006/table">
            <a:tbl>
              <a:tblPr/>
              <a:tblGrid>
                <a:gridCol w="924508"/>
                <a:gridCol w="2606326"/>
                <a:gridCol w="1003190"/>
                <a:gridCol w="924508"/>
                <a:gridCol w="924508"/>
                <a:gridCol w="924508"/>
                <a:gridCol w="922050"/>
              </a:tblGrid>
              <a:tr h="1950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№ п/п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Организация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№ договора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Сальдо на 01.07.2024г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текущая 2024г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просроченная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за текущий период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за прошлый период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749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Товарищество с ограниченной ответственностью "Абайлық жылу жүйелері"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S2200003252, TS2200000669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504 738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26 073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478 665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Товарищество с ограниченной ответственностью Топарские теплицы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S2200000095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456 240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330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215 697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240 213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ИП,Население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615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560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42875" y="966787"/>
            <a:ext cx="8858250" cy="55721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	Главная распределительная 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энергостанция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1. Введена в эксплуатацию в 19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62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году,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снабжает электроэнергией предприятия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Карагандинского,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Балхашского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Жезказганского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регионов,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осуществляет отпуск тепла для жилищно-коммунального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сектора п.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г. Абай, 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ТОО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Топарские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теплицы».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2. Установленная электрическая мощность 6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МВт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  3. Установленная тепловая мощность 300 Гкал/час.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  4. Состав основного энергетического оборудования: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14 котлов высокого давления  типа  ПК 10п-2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паропроизводительность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- 220 т/час;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 котел высокого давления типа ПК-14-3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паропроизводительность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- 220 т/час;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 котел высокого давления типа Е-250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паропроизводительность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250 т/час.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7 турбин высокого давления, в том числе: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одна турбина типа К-55-8,8, одна турбина типа К-130-8,8, две турбины типа К-100-90,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три теплофикационные турбины типа Т-86-90/2,5.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591772" cy="27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6351"/>
            <a:ext cx="9144000" cy="830362"/>
          </a:xfrm>
          <a:solidFill>
            <a:srgbClr val="A0BBDC"/>
          </a:solidFill>
        </p:spPr>
        <p:txBody>
          <a:bodyPr/>
          <a:lstStyle/>
          <a:p>
            <a:pPr algn="l"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ТОО ГРЭС п.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Топар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algn="l"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ТОО ГРЭС п.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Топар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21923" y="834200"/>
            <a:ext cx="8827556" cy="578561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ТОО «Главная распределительная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 осуществляет основные виды деятельности: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1. Производство тепловой энергии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2. Производство электрической энергии 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Кроме того, ТОО ГРЭС п.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осуществляет иные виды деятельности, не запрещенные действующим Законодательством.</a:t>
            </a:r>
          </a:p>
          <a:p>
            <a:pPr marL="0" indent="361950" algn="just" eaLnBrk="1" hangingPunct="1"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ДКРЕМ  МНЭ РК по области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№ 54-ОД от 21.09.23г. в соответствии с пп.1 п.601 «Правил формирования тарифов», утвержденных Приказом Министра национальной экономики Республики Казахстан № 90 от 19 ноября 2019 года (далее ПФТ), в связи с изменением стоимости стратегических товаров (уголь), с вводом в действие с 01 октября 2023г, утвержден тариф на производство тепловой энергии в размере: 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2 065,52  тенге/Гкал без учёта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НДС</a:t>
            </a:r>
          </a:p>
          <a:p>
            <a:pPr marL="0" indent="361950" algn="just" eaLnBrk="1" hangingPunct="1"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ДКРЕМ  МНЭ РК по области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№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18-ОД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28.03.24г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. в соответствии с пп.1 п.601 «Правил формирования тарифов», утвержденных Приказом Министра национальной экономики Республики Казахстан № 90 от 19 ноября 2019 года (далее ПФТ), в связи с изменением стоимости стратегических товаров (уголь), с вводом в действие с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15 апреля 2024г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утвержден тариф на производство тепловой энергии в размере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:   2 709,92 тенге/Гкал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без учёта НДС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ДКРЕМ  МНЭ РК по области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№ 32-ОД от 15.04.2024г. был утвержден действующий тариф на производство тепловой энергии на пятилетний период 2024-2028гг. с вводом в действие с 01 июля 2024г. в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размере 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-  3 272,02 тенге/Гкал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без учёта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НДС.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Средневзвешенный тариф утвержденный на 2024 год складывается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 размере  2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834,73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тенге/Гкал без учёта НДС.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indent="361950" algn="ctr" eaLnBrk="1" hangingPunct="1">
              <a:buFont typeface="Wingdings 2" pitchFamily="18" charset="2"/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Фактическая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себестоимость производства тепловой энергии за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1 полугодие 202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г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сложилась в размере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2594,16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/Гкал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Отпуск тепловой энергии потребителям ГРЭС</a:t>
            </a:r>
          </a:p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>
                <a:latin typeface="Arial" pitchFamily="34" charset="0"/>
                <a:ea typeface="+mj-ea"/>
                <a:cs typeface="Arial" pitchFamily="34" charset="0"/>
              </a:rPr>
              <a:t>з</a:t>
            </a:r>
            <a:r>
              <a:rPr lang="ru-RU" sz="2400" i="1" dirty="0" smtClean="0">
                <a:latin typeface="Arial" pitchFamily="34" charset="0"/>
                <a:ea typeface="+mj-ea"/>
                <a:cs typeface="Arial" pitchFamily="34" charset="0"/>
              </a:rPr>
              <a:t>а 1 полугодие 2024г.</a:t>
            </a:r>
            <a:endParaRPr lang="ru-RU" sz="240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92191"/>
            <a:ext cx="1298561" cy="652329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65541"/>
              </p:ext>
            </p:extLst>
          </p:nvPr>
        </p:nvGraphicFramePr>
        <p:xfrm>
          <a:off x="4860032" y="3356992"/>
          <a:ext cx="4014762" cy="307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52033"/>
              </p:ext>
            </p:extLst>
          </p:nvPr>
        </p:nvGraphicFramePr>
        <p:xfrm>
          <a:off x="395536" y="980729"/>
          <a:ext cx="8066104" cy="1872207"/>
        </p:xfrm>
        <a:graphic>
          <a:graphicData uri="http://schemas.openxmlformats.org/drawingml/2006/table">
            <a:tbl>
              <a:tblPr/>
              <a:tblGrid>
                <a:gridCol w="324200"/>
                <a:gridCol w="2956707"/>
                <a:gridCol w="1255597"/>
                <a:gridCol w="1791886"/>
                <a:gridCol w="1737714"/>
              </a:tblGrid>
              <a:tr h="91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 потребителя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Ед.изм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Принято в действующей тарифной смете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Фактически сложившиеся показатели тарифной сметы за 1 полугодие 2024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3413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ТОО "Топарские теплицы"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159 612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88 822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0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ТОО "Абайлық жылу жүйелері"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325 107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189 308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3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ЦТВЭС (п. Топар)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144 191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75 782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628 910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353 912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086405"/>
              </p:ext>
            </p:extLst>
          </p:nvPr>
        </p:nvGraphicFramePr>
        <p:xfrm>
          <a:off x="467544" y="3356992"/>
          <a:ext cx="38884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 полугодие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08612"/>
              </p:ext>
            </p:extLst>
          </p:nvPr>
        </p:nvGraphicFramePr>
        <p:xfrm>
          <a:off x="179512" y="1052736"/>
          <a:ext cx="8640959" cy="5256582"/>
        </p:xfrm>
        <a:graphic>
          <a:graphicData uri="http://schemas.openxmlformats.org/drawingml/2006/table">
            <a:tbl>
              <a:tblPr/>
              <a:tblGrid>
                <a:gridCol w="365433"/>
                <a:gridCol w="2141208"/>
                <a:gridCol w="519600"/>
                <a:gridCol w="679476"/>
                <a:gridCol w="679476"/>
                <a:gridCol w="679476"/>
                <a:gridCol w="679476"/>
                <a:gridCol w="679476"/>
                <a:gridCol w="679476"/>
                <a:gridCol w="555762"/>
                <a:gridCol w="982100"/>
              </a:tblGrid>
              <a:tr h="1170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Предусмотрено в утвержденной тарифной смете (01.01.24-14.04.24)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Предусмотрено в утвержденной тарифной смете (15.04.24-31.05.24)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Предусмотрено в утвержденной тарифной смете (2024 г.                     (базовый год)                (с 1 июня 2024 года)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Предусмотрено в утвержденной тарифной смете (в среднем на 2024г)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Фактически сложившиеся показатели тарифной сметы за 6 месяцев  2024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Отклонение в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Отклонение в процентах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6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 товаров и предоставление услуг всего,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1 329 860,12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1 752 565,66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1 956 006,18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1 747 950,18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827 360,93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-920 589,25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Отклонение связано с временным фактором (в утвержденной тарифной смете отражены затраты за год, данные по факту отражены за период 6 месяцев)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затраты, всего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1 077 557,51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1 403 107,20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1 284 698,69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1 239 083,57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537 903,79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-701 179,78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13 245,99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13 245,99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35 758,40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26 378,23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17 292,70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-9 085,53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4 346,29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4 346,29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17 557,90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12 053,06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6 124,07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-5 928,99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Топливо, всего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1 059 965,23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1 385 514,92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1 231 382,39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1 200 652,29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514 487,02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-686 165,27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уголь с учетом жд доставки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1 029 060,90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1 354 610,59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1 180 512,00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1 158 101,09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490 186,26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-667 914,83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мазут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30 904,33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30 904,33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50 870,39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42 551,20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24 300,76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-18 250,43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оплату труда, всего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61 811,16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158 967,01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175 503,42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140 276,12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130 068,79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-10 207,33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Заработная плата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52 370,32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140 946,68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154 862,80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123 229,64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113 762,84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-9 466,81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Социальный налог, соц.отчисления, ОППВ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9 440,84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18 020,33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20 640,62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17 046,48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16 305,96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-740,53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социальный 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8 362,59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4 878,18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6 125,16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1 246,98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Социальные отчисления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4 975,18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11 783,14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4 878,18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5 769,59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3 407,45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-2 362,14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ОППВ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3 418,25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3 418,25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2 753,97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3 030,75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2 287,32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-743,44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ОПВР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1 199,84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1 199,84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Обязательное социальное медицинское страхование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1 047,41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2 818,93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4 645,88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3 367,96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3 286,19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-81,77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8 727,36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8 727,36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114 208,75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70 258,17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75 307,15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5 048,98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 произв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8 727,36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75 027,62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75 027,62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Ремонт, всего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158 107,54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158 107,54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344 373,67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266 762,78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64 953,22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-201 809,56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Ремонт, не приводящий к росту стоимости основных фондов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158 107,54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158 107,54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344 373,67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266 762,78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64 953,22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-201 809,56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сторонних организации производственного характера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23 656,56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23 656,56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37 221,65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31 569,53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19 127,97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-12 441,56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техническому обслуживанию энергетических котлов/котельного оборудования и аналогичного энергетического оборудования и систем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2 213,16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1 291,01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-1 284,93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обучению персонала/сотрудников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-37,09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99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 полугодие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05049"/>
              </p:ext>
            </p:extLst>
          </p:nvPr>
        </p:nvGraphicFramePr>
        <p:xfrm>
          <a:off x="179512" y="908720"/>
          <a:ext cx="8640962" cy="5472605"/>
        </p:xfrm>
        <a:graphic>
          <a:graphicData uri="http://schemas.openxmlformats.org/drawingml/2006/table">
            <a:tbl>
              <a:tblPr/>
              <a:tblGrid>
                <a:gridCol w="916680"/>
                <a:gridCol w="1998577"/>
                <a:gridCol w="484988"/>
                <a:gridCol w="634216"/>
                <a:gridCol w="634216"/>
                <a:gridCol w="634216"/>
                <a:gridCol w="634216"/>
                <a:gridCol w="634216"/>
                <a:gridCol w="634216"/>
                <a:gridCol w="518741"/>
                <a:gridCol w="916680"/>
              </a:tblGrid>
              <a:tr h="4840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Предусмотрено в утвержденной тарифной смете (01.01.24-14.04.24)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Предусмотрено в утвержденной тарифной смете (15.04.24-31.05.24)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Предусмотрено в утвержденной тарифной смете (2024 г.                     (базовый год)                (с 1 июня 2024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Предусмотрено в утвержденной тарифной смете (в среднем на 2024г)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Фактически сложившиеся показатели тарифной сметы за 6 месяцев  2024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Отклонение в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Отклонение в процентах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703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3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Работы по техническому обследованию объектов недвижимого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768,83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768,83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2 238,84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1 626,33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3 217,10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1 590,77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основном отклонение связано с временным фактором (в утвержденной тарифной смете отражены затраты за год, данные по факту отражены за период 6 месяцев), по некоторым статьям тарифной смете утверждены затраты ниже фактических, также отражены фактические затраты, не предусмотренные в тарифной смете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диагностированию/экспертизе/анализу/испытаниям/тестированию/осмотру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страхованию гражданско-правовой ответственности (кроме страхования гражданско-правовой ответственности владельцев автомобильного, воздушного, водного транспорта)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1 792,81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1 792,81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2 701,42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2 322,83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1 263,10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-1 059,73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страхованию гражданско-правовой ответственности владельцев автомобильного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страхованию объектов повышенной опасности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страхования экологические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проведению экологического контроля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532,13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-318,84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проведению метрологической аттестации средств измерений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793,83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671,15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проведению лабораторных/лабораторно-инструментальных исследований/анализов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вывозу (сбору) опасных отходов/имущества/материалов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2 107,26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2 107,26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1 946,42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2 013,44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-1 981,82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обеспечению пожарной безопасности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2 094,29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2 094,29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8 242,62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5 680,82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4 103,08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-1 577,74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7 704,90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7 704,90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15 339,64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12 158,50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8 094,81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-4 063,69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аутсорсинга в области безопасности и охраны труда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8 022,50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8 022,50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2 637,84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4 881,45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1 140,37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-3 741,08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аттестации рабочих мест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-30,51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подаче и уборке вагонов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техническому обслуживанию автотранспорта/специальной техники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1 084,52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1 084,52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аренде специальной техники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1 522,81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1 522,81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35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 полугодие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85843"/>
              </p:ext>
            </p:extLst>
          </p:nvPr>
        </p:nvGraphicFramePr>
        <p:xfrm>
          <a:off x="179512" y="908720"/>
          <a:ext cx="8640964" cy="5472601"/>
        </p:xfrm>
        <a:graphic>
          <a:graphicData uri="http://schemas.openxmlformats.org/drawingml/2006/table">
            <a:tbl>
              <a:tblPr/>
              <a:tblGrid>
                <a:gridCol w="365432"/>
                <a:gridCol w="2141207"/>
                <a:gridCol w="519600"/>
                <a:gridCol w="679477"/>
                <a:gridCol w="679477"/>
                <a:gridCol w="679477"/>
                <a:gridCol w="679477"/>
                <a:gridCol w="679477"/>
                <a:gridCol w="679477"/>
                <a:gridCol w="555762"/>
                <a:gridCol w="982101"/>
              </a:tblGrid>
              <a:tr h="993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Предусмотрено в утвержденной тарифной смете (01.01.24-14.04.24)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Предусмотрено в утвержденной тарифной смете (15.04.24-31.05.24)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Предусмотрено в утвержденной тарифной смете (2024 г.                     (базовый год)                (с 1 июня 2024 года)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Предусмотрено в утвержденной тарифной смете (в среднем на 2024г)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Фактически сложившиеся показатели тарифной сметы за 6 месяцев  2024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Отклонение в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Отклонение в процентах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7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периода всего: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51 077,51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59 197,46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6 222,95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25 927,34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26 833,19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905,85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Отклонение связано с временным фактором (в утвержденной тарифной смете отражены затраты за год, данные по факту отражены за период 6 месяцев)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Общие и административные расходы всего,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51 077,51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59 197,46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6 222,95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25 927,34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26 833,19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905,85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Заработная плата административного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4 389,60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11 792,64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5 360,29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5 881,22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5 498,60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-382,62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Социальный налог, соц.отчисления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1 221,71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619,11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платежи и сборы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43 895,28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43 895,28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18 406,46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19 533,02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1 126,55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 ОАР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1 307,73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1 307,73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544,89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279,53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-265,36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933,55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страхованию гражданско-правовой ответственности владельцев автомобильного транспорта  (административные)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страхованию гражданско-правовой ответственности работодателя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59160%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техническому контролю (осмотру) дорожных транспортных средств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Услуги, связанные с осуществлением командировочных расходов внутри страны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банков по ведению счетов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Универсальные услуги почтовой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санитарные (дезинфекция, дезинсекция, дератизация и аналогичные)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подготовке информационных материалов и публикации/размещению в средствах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оформлению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-71,08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техническому обслуживанию компьютерной/периферийной оргтехники/оборудования и их частей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проведению технического аудита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по сопровождению и технической поддержке информационной системы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1 380 937,64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1 811 763,12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1 962 229,12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1 773 877,52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854 194,12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-919 683,40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 (СП*РБА)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95 579,87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55 754,93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55 754,93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1 380 937,64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1 811 763,12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2 057 809,00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1 829 632,45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909 949,05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-919 683,40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Объем оказываемых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668 566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668 566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628 910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645 433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350 768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-294 665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Тариф (без НДС)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тенге/ 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2 065,52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2 709,92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3 272,02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2 834,73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2 594,16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-240,57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14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Отчет об исполнении инвестиционной программы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ГРЭС п.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Топар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за 1 полугодие 2024 года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76812"/>
              </p:ext>
            </p:extLst>
          </p:nvPr>
        </p:nvGraphicFramePr>
        <p:xfrm>
          <a:off x="205027" y="1196752"/>
          <a:ext cx="8741836" cy="205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Лист" r:id="rId5" imgW="36833142" imgH="8648726" progId="Excel.Sheet.12">
                  <p:link updateAutomatic="1"/>
                </p:oleObj>
              </mc:Choice>
              <mc:Fallback>
                <p:oleObj name="Лист" r:id="rId5" imgW="36833142" imgH="86487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027" y="1196752"/>
                        <a:ext cx="8741836" cy="2053421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58147"/>
              </p:ext>
            </p:extLst>
          </p:nvPr>
        </p:nvGraphicFramePr>
        <p:xfrm>
          <a:off x="179512" y="3501008"/>
          <a:ext cx="8754531" cy="2736305"/>
        </p:xfrm>
        <a:graphic>
          <a:graphicData uri="http://schemas.openxmlformats.org/drawingml/2006/table">
            <a:tbl>
              <a:tblPr/>
              <a:tblGrid>
                <a:gridCol w="622476"/>
                <a:gridCol w="487555"/>
                <a:gridCol w="352634"/>
                <a:gridCol w="361834"/>
                <a:gridCol w="361834"/>
                <a:gridCol w="623243"/>
                <a:gridCol w="623243"/>
                <a:gridCol w="623243"/>
                <a:gridCol w="623243"/>
                <a:gridCol w="623243"/>
                <a:gridCol w="623243"/>
                <a:gridCol w="623243"/>
                <a:gridCol w="623243"/>
                <a:gridCol w="800326"/>
                <a:gridCol w="781928"/>
              </a:tblGrid>
              <a:tr h="49276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985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Заемные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3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114 208,7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95 579,87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связи с производственной необходимостью было принято техническое решение о приобретении ТМЦ (трубы) для изготовления пароперегревателя 1 и 2 ступеней на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котлоагрегате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ПК-10п-2 ст. №12" в 2024 г, выполняется за счет доходов от иной деятельности. Планируется корректировка инвестиционной программы   в рамках утвержденной суммы без повышения тарифа на услугу по производству тепловой энергии по мероприятию "Замена (приобретение) деталей трубопроводов ВД (отводы)"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2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</a:t>
            </a:r>
            <a:r>
              <a:rPr lang="ru-RU" sz="2000" i="1" dirty="0">
                <a:latin typeface="+mn-lt"/>
                <a:cs typeface="Times New Roman" pitchFamily="18" charset="0"/>
              </a:rPr>
              <a:t>достижении показателей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качества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эффективности </a:t>
            </a:r>
            <a:r>
              <a:rPr lang="ru-RU" sz="20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ГРЭС п.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Топар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за 1 полугодие 2024 год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15852"/>
              </p:ext>
            </p:extLst>
          </p:nvPr>
        </p:nvGraphicFramePr>
        <p:xfrm>
          <a:off x="179512" y="908720"/>
          <a:ext cx="8700940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Лист" r:id="rId5" imgW="9544115" imgH="5372177" progId="Excel.Sheet.12">
                  <p:link updateAutomatic="1"/>
                </p:oleObj>
              </mc:Choice>
              <mc:Fallback>
                <p:oleObj name="Лист" r:id="rId5" imgW="9544115" imgH="53721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908720"/>
                        <a:ext cx="8700940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0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27630</TotalTime>
  <Words>2600</Words>
  <Application>Microsoft Office PowerPoint</Application>
  <PresentationFormat>Экран (4:3)</PresentationFormat>
  <Paragraphs>835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 Office</vt:lpstr>
      <vt:lpstr>\\Kargresfs01\обменник пэо 2\!!! ТАРИФНАЯ ГРУППА\обменник ГТИ\ДКРЕМ\ОТЧЕТЫ 2024\1 ПОЛУГОДИЕ 2024г\Презентации к отчету-1 полуг-2024г\отчет ГРЭС-1 полуг2024-к презентации.xlsx!ГРЭС (ИП)!R10C1:R13C14</vt:lpstr>
      <vt:lpstr>\\10.24.57.50\обменник пэо 2\!!! ТАРИФНАЯ ГРУППА\обменник ГТИ\ДКРЕМ\ОТЧЕТЫ 2024\1 ПОЛУГОДИЕ 2024г\Презентации к отчету-1 полуг-2024г\отчет ГРЭС-1 полуг2024-к презентации.xlsx!показ.кач!R9C1:R18C7</vt:lpstr>
      <vt:lpstr>\\10.24.57.50\обменник пэо 2\!!! ТАРИФНАЯ ГРУППА\обменник ГТИ\ДКРЕМ\ОТЧЕТЫ 2023\Презентации к отчету-2023\отчет ГРЭС 2023-к презентации.xlsx!ГРЭС!R1C1:R9C8</vt:lpstr>
      <vt:lpstr>\\10.24.57.50\обменник пэо 2\!!! ТАРИФНАЯ ГРУППА\обменник ГТИ\ДКРЕМ\ОТЧЕТЫ 2024\1 ПОЛУГОДИЕ 2024г\Презентации к отчету-2024\отчет ГРЭС 2024-к презентации.xlsx!фхд!R3C1:R6C3</vt:lpstr>
      <vt:lpstr>Презентация PowerPoint</vt:lpstr>
      <vt:lpstr>Общая информация о ТОО ГРЭС п. Топар</vt:lpstr>
      <vt:lpstr>Общая информация о ТОО ГРЭС п. Топар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Оксана Подорожняк</cp:lastModifiedBy>
  <cp:revision>1227</cp:revision>
  <cp:lastPrinted>2024-04-24T11:08:33Z</cp:lastPrinted>
  <dcterms:created xsi:type="dcterms:W3CDTF">2009-10-06T11:47:54Z</dcterms:created>
  <dcterms:modified xsi:type="dcterms:W3CDTF">2024-07-18T04:05:05Z</dcterms:modified>
</cp:coreProperties>
</file>